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5" r:id="rId2"/>
    <p:sldId id="410" r:id="rId3"/>
    <p:sldId id="407" r:id="rId4"/>
    <p:sldId id="409" r:id="rId5"/>
    <p:sldId id="396" r:id="rId6"/>
    <p:sldId id="406" r:id="rId7"/>
    <p:sldId id="412" r:id="rId8"/>
    <p:sldId id="411" r:id="rId9"/>
    <p:sldId id="403" r:id="rId10"/>
    <p:sldId id="395" r:id="rId11"/>
    <p:sldId id="376" r:id="rId12"/>
  </p:sldIdLst>
  <p:sldSz cx="10691813" cy="7559675"/>
  <p:notesSz cx="7099300" cy="10234613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ACS SlideDoc" id="{58BEDF31-0425-40C4-87B2-EBC1798A92EE}">
          <p14:sldIdLst>
            <p14:sldId id="345"/>
            <p14:sldId id="410"/>
            <p14:sldId id="407"/>
            <p14:sldId id="409"/>
            <p14:sldId id="396"/>
            <p14:sldId id="406"/>
            <p14:sldId id="412"/>
            <p14:sldId id="411"/>
            <p14:sldId id="403"/>
            <p14:sldId id="39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28" userDrawn="1">
          <p15:clr>
            <a:srgbClr val="A4A3A4"/>
          </p15:clr>
        </p15:guide>
        <p15:guide id="2" orient="horz" pos="3264" userDrawn="1">
          <p15:clr>
            <a:srgbClr val="A4A3A4"/>
          </p15:clr>
        </p15:guide>
        <p15:guide id="3" pos="3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5" userDrawn="1">
          <p15:clr>
            <a:srgbClr val="A4A3A4"/>
          </p15:clr>
        </p15:guide>
        <p15:guide id="2" pos="2303" userDrawn="1">
          <p15:clr>
            <a:srgbClr val="A4A3A4"/>
          </p15:clr>
        </p15:guide>
        <p15:guide id="3" orient="horz" pos="3224" userDrawn="1">
          <p15:clr>
            <a:srgbClr val="A4A3A4"/>
          </p15:clr>
        </p15:guide>
        <p15:guide id="4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Scott" initials="MS" lastIdx="3" clrIdx="0">
    <p:extLst/>
  </p:cmAuthor>
  <p:cmAuthor id="2" name="Windows User" initials="F" lastIdx="0" clrIdx="1"/>
  <p:cmAuthor id="3" name="Xanthe Foster" initials="XF" lastIdx="1" clrIdx="2">
    <p:extLst>
      <p:ext uri="{19B8F6BF-5375-455C-9EA6-DF929625EA0E}">
        <p15:presenceInfo xmlns:p15="http://schemas.microsoft.com/office/powerpoint/2012/main" userId="S-1-5-21-73586283-1563985344-1801674531-806426" providerId="AD"/>
      </p:ext>
    </p:extLst>
  </p:cmAuthor>
  <p:cmAuthor id="4" name="Gail Petrie" initials="GP" lastIdx="2" clrIdx="3">
    <p:extLst>
      <p:ext uri="{19B8F6BF-5375-455C-9EA6-DF929625EA0E}">
        <p15:presenceInfo xmlns:p15="http://schemas.microsoft.com/office/powerpoint/2012/main" userId="S-1-5-21-73586283-1563985344-1801674531-624159" providerId="AD"/>
      </p:ext>
    </p:extLst>
  </p:cmAuthor>
  <p:cmAuthor id="5" name="Lucy Murrie" initials="LM" lastIdx="1" clrIdx="4">
    <p:extLst>
      <p:ext uri="{19B8F6BF-5375-455C-9EA6-DF929625EA0E}">
        <p15:presenceInfo xmlns:p15="http://schemas.microsoft.com/office/powerpoint/2012/main" userId="S-1-5-21-73586283-1563985344-1801674531-826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CB9"/>
    <a:srgbClr val="002664"/>
    <a:srgbClr val="00ABE6"/>
    <a:srgbClr val="7F7F7F"/>
    <a:srgbClr val="F06983"/>
    <a:srgbClr val="84BDDC"/>
    <a:srgbClr val="D7153A"/>
    <a:srgbClr val="000000"/>
    <a:srgbClr val="4F4F4F"/>
    <a:srgbClr val="ED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82" autoAdjust="0"/>
    <p:restoredTop sz="86435" autoAdjust="0"/>
  </p:normalViewPr>
  <p:slideViewPr>
    <p:cSldViewPr snapToGrid="0" snapToObjects="1">
      <p:cViewPr varScale="1">
        <p:scale>
          <a:sx n="79" d="100"/>
          <a:sy n="79" d="100"/>
        </p:scale>
        <p:origin x="2172" y="96"/>
      </p:cViewPr>
      <p:guideLst>
        <p:guide orient="horz" pos="1028"/>
        <p:guide orient="horz" pos="3264"/>
        <p:guide pos="3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2316" y="84"/>
      </p:cViewPr>
      <p:guideLst>
        <p:guide orient="horz" pos="3015"/>
        <p:guide pos="2303"/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3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/>
          <a:lstStyle>
            <a:lvl1pPr algn="r">
              <a:defRPr sz="1200"/>
            </a:lvl1pPr>
          </a:lstStyle>
          <a:p>
            <a:fld id="{04C89EDB-3FDD-4915-A3CE-62FA29C01A32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8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 anchor="b"/>
          <a:lstStyle>
            <a:lvl1pPr algn="r">
              <a:defRPr sz="1200"/>
            </a:lvl1pPr>
          </a:lstStyle>
          <a:p>
            <a:fld id="{A5042649-1860-4D03-9360-22C2D8836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3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/>
          <a:lstStyle>
            <a:lvl1pPr algn="r">
              <a:defRPr sz="1200"/>
            </a:lvl1pPr>
          </a:lstStyle>
          <a:p>
            <a:fld id="{054499FB-0CC7-453D-9493-CBDCD6D233E2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20" tIns="48210" rIns="96420" bIns="482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6420" tIns="48210" rIns="96420" bIns="4821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4" cy="511731"/>
          </a:xfrm>
          <a:prstGeom prst="rect">
            <a:avLst/>
          </a:prstGeom>
        </p:spPr>
        <p:txBody>
          <a:bodyPr vert="horz" lIns="96420" tIns="48210" rIns="96420" bIns="48210" rtlCol="0" anchor="b"/>
          <a:lstStyle>
            <a:lvl1pPr algn="r">
              <a:defRPr sz="1200"/>
            </a:lvl1pPr>
          </a:lstStyle>
          <a:p>
            <a:fld id="{4476A24B-926E-40EB-9E1B-5321DC377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7895" indent="-127895" algn="l" defTabSz="995507" rtl="0" eaLnBrk="1" latinLnBrk="0" hangingPunct="1">
      <a:lnSpc>
        <a:spcPct val="110000"/>
      </a:lnSpc>
      <a:buFont typeface="Arial" panose="020B0604020202020204" pitchFamily="34" charset="0"/>
      <a:buChar char="•"/>
      <a:defRPr sz="1524" kern="1200">
        <a:solidFill>
          <a:schemeClr val="tx1"/>
        </a:solidFill>
        <a:latin typeface="+mn-lt"/>
        <a:ea typeface="+mn-ea"/>
        <a:cs typeface="+mn-cs"/>
      </a:defRPr>
    </a:lvl1pPr>
    <a:lvl2pPr marL="248877" indent="-120982" algn="l" defTabSz="995507" rtl="0" eaLnBrk="1" latinLnBrk="0" hangingPunct="1">
      <a:buFont typeface="Arial" panose="020B0604020202020204" pitchFamily="34" charset="0"/>
      <a:buChar char="•"/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376772" indent="-127895" algn="l" defTabSz="995507" rtl="0" eaLnBrk="1" latinLnBrk="0" hangingPunct="1">
      <a:buFont typeface="Arial" panose="020B0604020202020204" pitchFamily="34" charset="0"/>
      <a:buChar char="•"/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497754" indent="-120982" algn="l" defTabSz="995507" rtl="0" eaLnBrk="1" latinLnBrk="0" hangingPunct="1">
      <a:buFont typeface="Arial" panose="020B0604020202020204" pitchFamily="34" charset="0"/>
      <a:buChar char="•"/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497754" indent="0" algn="l" defTabSz="995507" rtl="0" eaLnBrk="1" latinLnBrk="0" hangingPunct="1">
      <a:buFont typeface="Arial" panose="020B0604020202020204" pitchFamily="34" charset="0"/>
      <a:buChar char="•"/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85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defTabSz="91440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96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2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95507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2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524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0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B3887-8C5D-4BCE-8DF9-B8932C194D29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24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5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91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37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8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4934"/>
            <a:ext cx="10691500" cy="4004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0" y="1399575"/>
            <a:ext cx="6227718" cy="810000"/>
          </a:xfrm>
        </p:spPr>
        <p:txBody>
          <a:bodyPr anchor="ctr"/>
          <a:lstStyle>
            <a:lvl1pPr algn="r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923999" y="2219506"/>
            <a:ext cx="6227811" cy="624169"/>
          </a:xfrm>
        </p:spPr>
        <p:txBody>
          <a:bodyPr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0" i="0">
                <a:solidFill>
                  <a:schemeClr val="bg2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>
                <a:solidFill>
                  <a:schemeClr val="bg2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>
                <a:solidFill>
                  <a:schemeClr val="bg2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>
                <a:solidFill>
                  <a:schemeClr val="bg2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0" y="3204000"/>
            <a:ext cx="10691812" cy="360000"/>
            <a:chOff x="0" y="2822611"/>
            <a:chExt cx="10691812" cy="360000"/>
          </a:xfrm>
        </p:grpSpPr>
        <p:sp>
          <p:nvSpPr>
            <p:cNvPr id="56" name="Rectangle 55"/>
            <p:cNvSpPr/>
            <p:nvPr userDrawn="1"/>
          </p:nvSpPr>
          <p:spPr>
            <a:xfrm>
              <a:off x="0" y="2822611"/>
              <a:ext cx="1332000" cy="360000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228600" tIns="228600" rIns="228600" bIns="228600" rtlCol="0" anchor="ctr">
              <a:noAutofit/>
            </a:bodyPr>
            <a:lstStyle/>
            <a:p>
              <a:pPr algn="ctr"/>
              <a:endParaRPr lang="en-AU" sz="12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/>
            <p:cNvSpPr/>
            <p:nvPr userDrawn="1"/>
          </p:nvSpPr>
          <p:spPr>
            <a:xfrm>
              <a:off x="1331999" y="2822611"/>
              <a:ext cx="9359813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228600" tIns="228600" rIns="228600" bIns="228600" rtlCol="0" anchor="ctr">
              <a:noAutofit/>
            </a:bodyPr>
            <a:lstStyle/>
            <a:p>
              <a:pPr algn="ctr"/>
              <a:endParaRPr lang="en-AU" sz="1200" dirty="0">
                <a:solidFill>
                  <a:schemeClr val="bg2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38"/>
          <a:stretch/>
        </p:blipFill>
        <p:spPr>
          <a:xfrm>
            <a:off x="378288" y="360000"/>
            <a:ext cx="936706" cy="10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910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-75415"/>
            <a:ext cx="10691813" cy="1447015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</a:pPr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11" y="646374"/>
            <a:ext cx="9612000" cy="45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13"/>
          <p:cNvSpPr>
            <a:spLocks noGrp="1"/>
          </p:cNvSpPr>
          <p:nvPr>
            <p:ph sz="quarter" idx="15"/>
          </p:nvPr>
        </p:nvSpPr>
        <p:spPr>
          <a:xfrm>
            <a:off x="539998" y="1562031"/>
            <a:ext cx="4518001" cy="54576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3"/>
          <p:cNvSpPr>
            <a:spLocks noGrp="1"/>
          </p:cNvSpPr>
          <p:nvPr>
            <p:ph sz="quarter" idx="16"/>
          </p:nvPr>
        </p:nvSpPr>
        <p:spPr>
          <a:xfrm>
            <a:off x="5633812" y="1562031"/>
            <a:ext cx="4518186" cy="545796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96F4E5C-A674-4688-BD1E-AF5D65758763}"/>
              </a:ext>
            </a:extLst>
          </p:cNvPr>
          <p:cNvSpPr txBox="1"/>
          <p:nvPr userDrawn="1"/>
        </p:nvSpPr>
        <p:spPr>
          <a:xfrm>
            <a:off x="10151811" y="-2223"/>
            <a:ext cx="402503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fld id="{12EB7FDA-3CFA-48E9-9A35-E50E94D3505F}" type="slidenum">
              <a:rPr lang="en-US" sz="16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70BF952-2301-45E2-A2D8-101C3B333C73}"/>
              </a:ext>
            </a:extLst>
          </p:cNvPr>
          <p:cNvCxnSpPr>
            <a:cxnSpLocks/>
          </p:cNvCxnSpPr>
          <p:nvPr userDrawn="1"/>
        </p:nvCxnSpPr>
        <p:spPr>
          <a:xfrm>
            <a:off x="10228537" y="-2223"/>
            <a:ext cx="0" cy="277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80">
            <a:extLst>
              <a:ext uri="{FF2B5EF4-FFF2-40B4-BE49-F238E27FC236}">
                <a16:creationId xmlns:a16="http://schemas.microsoft.com/office/drawing/2014/main" id="{B46FE31D-D02C-4086-8E53-F2DAE7B2BA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41" b="-21717"/>
          <a:stretch/>
        </p:blipFill>
        <p:spPr>
          <a:xfrm>
            <a:off x="111546" y="7103447"/>
            <a:ext cx="384843" cy="4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58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10691813" cy="135746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</a:pP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894" y="704722"/>
            <a:ext cx="9612000" cy="450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539999" y="1800000"/>
            <a:ext cx="6228000" cy="52196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7307999" y="1800000"/>
            <a:ext cx="2844000" cy="52196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C6601A-4C0D-4A4D-BF60-98E2A3D8D1D6}"/>
              </a:ext>
            </a:extLst>
          </p:cNvPr>
          <p:cNvSpPr txBox="1"/>
          <p:nvPr userDrawn="1"/>
        </p:nvSpPr>
        <p:spPr>
          <a:xfrm>
            <a:off x="10152894" y="24836"/>
            <a:ext cx="402503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fld id="{12EB7FDA-3CFA-48E9-9A35-E50E94D3505F}" type="slidenum">
              <a:rPr lang="en-US" sz="16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809974F-0DDE-41CE-8D63-1625F2AEEDDD}"/>
              </a:ext>
            </a:extLst>
          </p:cNvPr>
          <p:cNvCxnSpPr>
            <a:cxnSpLocks/>
          </p:cNvCxnSpPr>
          <p:nvPr userDrawn="1"/>
        </p:nvCxnSpPr>
        <p:spPr>
          <a:xfrm>
            <a:off x="10232062" y="0"/>
            <a:ext cx="0" cy="277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6B67F24B-2AF5-4D98-A2F3-F0463A16C8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80" b="-2363"/>
          <a:stretch/>
        </p:blipFill>
        <p:spPr>
          <a:xfrm>
            <a:off x="102119" y="7103448"/>
            <a:ext cx="385561" cy="36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9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AM001_Powerpoint_v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53"/>
          <a:stretch>
            <a:fillRect/>
          </a:stretch>
        </p:blipFill>
        <p:spPr bwMode="auto">
          <a:xfrm>
            <a:off x="0" y="0"/>
            <a:ext cx="10691813" cy="38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1"/>
          <p:cNvSpPr/>
          <p:nvPr userDrawn="1"/>
        </p:nvSpPr>
        <p:spPr>
          <a:xfrm>
            <a:off x="0" y="0"/>
            <a:ext cx="10691813" cy="18724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61" dirty="0"/>
          </a:p>
        </p:txBody>
      </p:sp>
      <p:pic>
        <p:nvPicPr>
          <p:cNvPr id="4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12"/>
          <a:stretch/>
        </p:blipFill>
        <p:spPr bwMode="auto">
          <a:xfrm>
            <a:off x="267296" y="400734"/>
            <a:ext cx="934487" cy="96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 userDrawn="1"/>
        </p:nvSpPr>
        <p:spPr>
          <a:xfrm>
            <a:off x="298851" y="6574468"/>
            <a:ext cx="3786684" cy="9852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61" dirty="0"/>
          </a:p>
        </p:txBody>
      </p:sp>
    </p:spTree>
    <p:extLst>
      <p:ext uri="{BB962C8B-B14F-4D97-AF65-F5344CB8AC3E}">
        <p14:creationId xmlns:p14="http://schemas.microsoft.com/office/powerpoint/2010/main" val="325402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91" y="1763926"/>
            <a:ext cx="9622632" cy="49890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5" name="Title Placeholder 16"/>
          <p:cNvSpPr>
            <a:spLocks noGrp="1"/>
          </p:cNvSpPr>
          <p:nvPr>
            <p:ph type="title"/>
          </p:nvPr>
        </p:nvSpPr>
        <p:spPr>
          <a:xfrm>
            <a:off x="534591" y="398670"/>
            <a:ext cx="9622632" cy="66754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96537-7078-420B-A775-05F8FAE87E8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1FBA306-BA24-48B5-828D-559E61AE2E79}" type="datetime2">
              <a:rPr lang="en-US" altLang="en-US"/>
              <a:pPr/>
              <a:t>Wednesday, November 25, 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218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811" y="990000"/>
            <a:ext cx="9612000" cy="45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1" y="1800001"/>
            <a:ext cx="9611810" cy="52196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 err="1"/>
              <a:t>Lkweng</a:t>
            </a:r>
            <a:endParaRPr lang="en-US" dirty="0"/>
          </a:p>
          <a:p>
            <a:pPr lvl="6"/>
            <a:r>
              <a:rPr lang="en-US" dirty="0" err="1"/>
              <a:t>krweng’lk</a:t>
            </a:r>
            <a:endParaRPr lang="en-US" dirty="0"/>
          </a:p>
          <a:p>
            <a:pPr lvl="7"/>
            <a:r>
              <a:rPr lang="en-US" dirty="0" err="1"/>
              <a:t>Perign</a:t>
            </a:r>
            <a:endParaRPr lang="en-US" dirty="0"/>
          </a:p>
          <a:p>
            <a:pPr lvl="8"/>
            <a:r>
              <a:rPr lang="en-US" dirty="0" err="1"/>
              <a:t>kwegn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7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6" r:id="rId2"/>
    <p:sldLayoutId id="2147483652" r:id="rId3"/>
    <p:sldLayoutId id="2147483668" r:id="rId4"/>
    <p:sldLayoutId id="2147483677" r:id="rId5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2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600" b="0" i="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200" b="1" kern="1200">
          <a:solidFill>
            <a:schemeClr val="tx2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2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2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SProgram@facs.nsw.gov.a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acs.nsw.gov.au/providers/homelessness-services/updates/shs-recommission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281" y="994575"/>
            <a:ext cx="7778908" cy="810000"/>
          </a:xfrm>
        </p:spPr>
        <p:txBody>
          <a:bodyPr/>
          <a:lstStyle/>
          <a:p>
            <a:r>
              <a:rPr lang="en-US" dirty="0" smtClean="0"/>
              <a:t>Homelessness sector update</a:t>
            </a:r>
            <a:endParaRPr lang="en-AU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076399" y="2059821"/>
            <a:ext cx="6227811" cy="6241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0" i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b="1" dirty="0" smtClean="0"/>
              <a:t>SHS Sector Network Meeting – 26 November 2020</a:t>
            </a:r>
          </a:p>
          <a:p>
            <a:r>
              <a:rPr lang="en-US" dirty="0" smtClean="0"/>
              <a:t>Anne Campbell – Executive Director Housing and Homelessness</a:t>
            </a:r>
          </a:p>
          <a:p>
            <a:r>
              <a:rPr lang="en-US" dirty="0" smtClean="0"/>
              <a:t>Strategy, Policy and Commissioning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4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70544"/>
            <a:ext cx="9475046" cy="994774"/>
          </a:xfrm>
          <a:solidFill>
            <a:srgbClr val="002664"/>
          </a:solidFill>
        </p:spPr>
        <p:txBody>
          <a:bodyPr/>
          <a:lstStyle/>
          <a:p>
            <a:r>
              <a:rPr lang="en-AU" sz="3200" dirty="0" smtClean="0"/>
              <a:t>In brief updates</a:t>
            </a:r>
            <a:r>
              <a:rPr lang="en-AU" sz="3200" dirty="0"/>
              <a:t/>
            </a:r>
            <a:br>
              <a:rPr lang="en-AU" sz="3200" dirty="0"/>
            </a:br>
            <a:endParaRPr lang="en-AU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445538" y="2607413"/>
            <a:ext cx="10077319" cy="901806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296271" tIns="221595" rIns="221595" bIns="221595" numCol="1" spcCol="1270" anchor="ctr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1100" b="1" kern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15808" y="1656271"/>
            <a:ext cx="10136777" cy="51625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457200" lvl="1" defTabSz="914400">
              <a:spcAft>
                <a:spcPts val="600"/>
              </a:spcAft>
            </a:pPr>
            <a:r>
              <a:rPr lang="en-AU" sz="2400" b="1" dirty="0">
                <a:solidFill>
                  <a:srgbClr val="0A7CB9"/>
                </a:solidFill>
              </a:rPr>
              <a:t>No Exits from Government Services into Homelessness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Updated Framework for Multi-Agency Action recently published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 </a:t>
            </a:r>
            <a:r>
              <a:rPr lang="en-US" sz="2400" dirty="0">
                <a:solidFill>
                  <a:prstClr val="black"/>
                </a:solidFill>
              </a:rPr>
              <a:t>priority under the NSW Homelessness Strategy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Cohort rather than agency-based approach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Annual </a:t>
            </a:r>
            <a:r>
              <a:rPr lang="en-US" sz="2400" dirty="0">
                <a:solidFill>
                  <a:prstClr val="black"/>
                </a:solidFill>
              </a:rPr>
              <a:t>action </a:t>
            </a:r>
            <a:r>
              <a:rPr lang="en-US" sz="2400" dirty="0" smtClean="0">
                <a:solidFill>
                  <a:prstClr val="black"/>
                </a:solidFill>
              </a:rPr>
              <a:t>plans </a:t>
            </a:r>
            <a:r>
              <a:rPr lang="en-US" sz="2400" dirty="0">
                <a:solidFill>
                  <a:prstClr val="black"/>
                </a:solidFill>
              </a:rPr>
              <a:t>to reduce exits into </a:t>
            </a:r>
            <a:r>
              <a:rPr lang="en-US" sz="2400" dirty="0" smtClean="0">
                <a:solidFill>
                  <a:prstClr val="black"/>
                </a:solidFill>
              </a:rPr>
              <a:t>homelessness</a:t>
            </a:r>
          </a:p>
          <a:p>
            <a:pPr marL="457200" lvl="1" defTabSz="914400">
              <a:spcAft>
                <a:spcPts val="600"/>
              </a:spcAft>
            </a:pPr>
            <a:endParaRPr lang="en-US" sz="2400" b="1" dirty="0" smtClean="0">
              <a:solidFill>
                <a:srgbClr val="0A7CB9"/>
              </a:solidFill>
            </a:endParaRPr>
          </a:p>
          <a:p>
            <a:pPr marL="457200" lvl="1" defTabSz="914400">
              <a:spcAft>
                <a:spcPts val="600"/>
              </a:spcAft>
            </a:pPr>
            <a:r>
              <a:rPr lang="en-US" sz="2400" b="1" dirty="0" smtClean="0">
                <a:solidFill>
                  <a:srgbClr val="0A7CB9"/>
                </a:solidFill>
              </a:rPr>
              <a:t>SHS </a:t>
            </a:r>
            <a:r>
              <a:rPr lang="en-US" sz="2400" b="1" dirty="0">
                <a:solidFill>
                  <a:srgbClr val="0A7CB9"/>
                </a:solidFill>
              </a:rPr>
              <a:t>COVID-19 Guidelines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Updated in September 2020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Continue to manage and minimise risk of </a:t>
            </a:r>
            <a:r>
              <a:rPr lang="en-US" sz="2400" dirty="0" smtClean="0">
                <a:solidFill>
                  <a:prstClr val="black"/>
                </a:solidFill>
              </a:rPr>
              <a:t>COVID-19</a:t>
            </a: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Refer to Public Health website for hotspot information</a:t>
            </a:r>
            <a:endParaRPr lang="en-US" sz="2400" dirty="0">
              <a:solidFill>
                <a:prstClr val="black"/>
              </a:solidFill>
            </a:endParaRPr>
          </a:p>
          <a:p>
            <a:pPr marL="800100" lvl="1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Further updates to be provided as information changes </a:t>
            </a:r>
          </a:p>
          <a:p>
            <a:pPr marL="457200" lvl="1" defTabSz="914400">
              <a:spcAft>
                <a:spcPts val="600"/>
              </a:spcAft>
            </a:pPr>
            <a:endParaRPr lang="en-AU" sz="2000" b="1" dirty="0" smtClean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endParaRPr lang="en-AU" sz="2000" dirty="0">
              <a:solidFill>
                <a:prstClr val="black"/>
              </a:solidFill>
            </a:endParaRPr>
          </a:p>
          <a:p>
            <a:pPr marL="457200" lvl="1" defTabSz="914400"/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n-A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2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94" y="479722"/>
            <a:ext cx="9612000" cy="450000"/>
          </a:xfrm>
        </p:spPr>
        <p:txBody>
          <a:bodyPr/>
          <a:lstStyle/>
          <a:p>
            <a:r>
              <a:rPr lang="en-US" sz="2800" dirty="0" smtClean="0"/>
              <a:t>Further information and questions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40894" y="1800001"/>
            <a:ext cx="9795298" cy="3489630"/>
          </a:xfrm>
        </p:spPr>
        <p:txBody>
          <a:bodyPr/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400" dirty="0" smtClean="0"/>
              <a:t>Any </a:t>
            </a:r>
            <a:r>
              <a:rPr lang="en-US" sz="2400" dirty="0"/>
              <a:t>further questions can be emailed to: </a:t>
            </a:r>
            <a:r>
              <a:rPr lang="en-US" sz="2400" dirty="0" smtClean="0">
                <a:hlinkClick r:id="rId3"/>
              </a:rPr>
              <a:t>SHSProgram@facs.nsw.gov.au</a:t>
            </a:r>
            <a:endParaRPr lang="en-US" sz="2400" dirty="0" smtClean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 smtClean="0"/>
              <a:t>DCJ Website: </a:t>
            </a:r>
            <a:r>
              <a:rPr lang="en-AU" sz="2400" dirty="0">
                <a:hlinkClick r:id="rId4"/>
              </a:rPr>
              <a:t>Updates for the SHS sector</a:t>
            </a:r>
            <a:endParaRPr lang="en-AU" sz="2400" dirty="0"/>
          </a:p>
          <a:p>
            <a:pPr>
              <a:buNone/>
            </a:pPr>
            <a:endParaRPr lang="en-AU" sz="2000" dirty="0"/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169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11" y="431074"/>
            <a:ext cx="9612000" cy="652817"/>
          </a:xfrm>
        </p:spPr>
        <p:txBody>
          <a:bodyPr/>
          <a:lstStyle/>
          <a:p>
            <a:r>
              <a:rPr lang="en-AU" sz="3200" dirty="0" smtClean="0"/>
              <a:t>Acknowledgement of Country &amp; opening comments</a:t>
            </a:r>
            <a:endParaRPr lang="en-AU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653143" y="1562031"/>
            <a:ext cx="7110631" cy="2250844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306479" tIns="231803" rIns="231803" bIns="231803" numCol="1" spcCol="1270" anchor="ctr" anchorCtr="0">
            <a:noAutofit/>
          </a:bodyPr>
          <a:lstStyle/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AU" sz="2400" dirty="0" smtClean="0"/>
          </a:p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Acknowledgement of Country</a:t>
            </a:r>
          </a:p>
          <a:p>
            <a:pPr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AU" sz="24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858630" y="4291015"/>
            <a:ext cx="7110631" cy="2250844"/>
          </a:xfrm>
          <a:prstGeom prst="roundRect">
            <a:avLst/>
          </a:prstGeom>
          <a:ln w="5715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306479" tIns="231803" rIns="231803" bIns="231803" numCol="1" spcCol="127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AU" sz="2400" dirty="0" smtClean="0"/>
          </a:p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Reflections on 2020</a:t>
            </a:r>
          </a:p>
          <a:p>
            <a:pPr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  <a:defRPr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297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11" y="431074"/>
            <a:ext cx="9612000" cy="665300"/>
          </a:xfrm>
        </p:spPr>
        <p:txBody>
          <a:bodyPr/>
          <a:lstStyle/>
          <a:p>
            <a:r>
              <a:rPr lang="en-AU" sz="3200" dirty="0" smtClean="0"/>
              <a:t>Budget for homelessness services</a:t>
            </a:r>
            <a:endParaRPr lang="en-AU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653143" y="1562031"/>
            <a:ext cx="9498668" cy="4281208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306479" tIns="231803" rIns="231803" bIns="231803" numCol="1" spcCol="1270" anchor="ctr" anchorCtr="0">
            <a:noAutofit/>
          </a:bodyPr>
          <a:lstStyle/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AU" sz="2400" dirty="0" smtClean="0"/>
          </a:p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NSW State Budget 2020-21 secured funding for existing specialist homelessness services for 3 year contracts from July 2021</a:t>
            </a:r>
          </a:p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DCJ is committed to maintaining current funding and service levels</a:t>
            </a:r>
          </a:p>
          <a:p>
            <a:pPr marL="342900" indent="-342900"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ERO supplementation will be built into the base funding from 1 July 2021</a:t>
            </a:r>
          </a:p>
          <a:p>
            <a:pPr defTabSz="12446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107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37" y="531874"/>
            <a:ext cx="9612000" cy="601981"/>
          </a:xfrm>
        </p:spPr>
        <p:txBody>
          <a:bodyPr/>
          <a:lstStyle/>
          <a:p>
            <a:r>
              <a:rPr lang="en-AU" sz="3200" dirty="0"/>
              <a:t>Recommissioning homelessness </a:t>
            </a:r>
            <a:r>
              <a:rPr lang="en-AU" sz="3200" dirty="0" smtClean="0"/>
              <a:t>services</a:t>
            </a:r>
            <a:endParaRPr lang="en-AU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343937" y="1533683"/>
            <a:ext cx="9932176" cy="3038317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306479" tIns="231803" rIns="231803" bIns="231803" numCol="1" spcCol="1270" anchor="ctr" anchorCtr="0">
            <a:no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</a:pPr>
            <a:r>
              <a:rPr lang="en-AU" sz="2400" kern="1200" dirty="0" smtClean="0"/>
              <a:t>DCJ will progressively commence direct contract negotiation with existing providers, f</a:t>
            </a:r>
            <a:r>
              <a:rPr lang="en-AU" sz="2400" dirty="0" smtClean="0"/>
              <a:t>rom </a:t>
            </a:r>
            <a:r>
              <a:rPr lang="en-AU" sz="2400" dirty="0"/>
              <a:t>late </a:t>
            </a:r>
            <a:r>
              <a:rPr lang="en-AU" sz="2400" dirty="0" smtClean="0"/>
              <a:t>2020</a:t>
            </a:r>
            <a:endParaRPr lang="en-AU" sz="2400" kern="1200" dirty="0" smtClean="0"/>
          </a:p>
          <a:p>
            <a:pPr lvl="0" defTabSz="1244600">
              <a:spcBef>
                <a:spcPct val="0"/>
              </a:spcBef>
              <a:spcAft>
                <a:spcPct val="35000"/>
              </a:spcAft>
            </a:pPr>
            <a:r>
              <a:rPr lang="en-AU" sz="2400" dirty="0" smtClean="0"/>
              <a:t>New c</a:t>
            </a:r>
            <a:r>
              <a:rPr lang="en-AU" sz="2400" kern="1200" dirty="0" smtClean="0"/>
              <a:t>ontracts will commence on 1 July 2021</a:t>
            </a:r>
          </a:p>
          <a:p>
            <a:pPr lvl="0" defTabSz="1244600"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Contracts of up to 3 years will be offered</a:t>
            </a:r>
          </a:p>
          <a:p>
            <a:pPr lvl="0" defTabSz="1244600"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Consolidation of sub-programs and contracts to reduce administrative burden</a:t>
            </a:r>
            <a:endParaRPr lang="en-AU" sz="2400" kern="1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9962" y="4839629"/>
            <a:ext cx="9080126" cy="2241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Contracts will </a:t>
            </a:r>
            <a:r>
              <a:rPr lang="en-AU" sz="2400" dirty="0" smtClean="0"/>
              <a:t>be based on </a:t>
            </a:r>
            <a:r>
              <a:rPr lang="en-AU" sz="2400" dirty="0"/>
              <a:t>the NSW Government Human Services Agreement (HSA) </a:t>
            </a:r>
            <a:endParaRPr lang="en-US" sz="2400" dirty="0"/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Contract negotiations will be informed by -</a:t>
            </a:r>
            <a:endParaRPr lang="en-US" sz="1200" dirty="0" smtClean="0"/>
          </a:p>
          <a:p>
            <a:pPr lvl="1">
              <a:spcBef>
                <a:spcPts val="200"/>
              </a:spcBef>
            </a:pPr>
            <a:endParaRPr lang="en-US" sz="600" dirty="0" smtClean="0"/>
          </a:p>
          <a:p>
            <a:pPr marL="840654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eeting current contractual requirements</a:t>
            </a:r>
          </a:p>
          <a:p>
            <a:pPr marL="840654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engagement in work to strengthen focus of client outcomes</a:t>
            </a:r>
          </a:p>
          <a:p>
            <a:pPr lvl="1"/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01956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506750"/>
              </p:ext>
            </p:extLst>
          </p:nvPr>
        </p:nvGraphicFramePr>
        <p:xfrm>
          <a:off x="-1" y="1306287"/>
          <a:ext cx="10691814" cy="6471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196">
                  <a:extLst>
                    <a:ext uri="{9D8B030D-6E8A-4147-A177-3AD203B41FA5}">
                      <a16:colId xmlns:a16="http://schemas.microsoft.com/office/drawing/2014/main" val="797057576"/>
                    </a:ext>
                  </a:extLst>
                </a:gridCol>
                <a:gridCol w="8178618">
                  <a:extLst>
                    <a:ext uri="{9D8B030D-6E8A-4147-A177-3AD203B41FA5}">
                      <a16:colId xmlns:a16="http://schemas.microsoft.com/office/drawing/2014/main" val="2397381162"/>
                    </a:ext>
                  </a:extLst>
                </a:gridCol>
              </a:tblGrid>
              <a:tr h="406548">
                <a:tc>
                  <a:txBody>
                    <a:bodyPr/>
                    <a:lstStyle/>
                    <a:p>
                      <a:pPr marL="1440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Milestone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00744"/>
                  </a:ext>
                </a:extLst>
              </a:tr>
              <a:tr h="4965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December 2020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Program Guidelines and Human Services Agreement released 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4057790797"/>
                  </a:ext>
                </a:extLst>
              </a:tr>
              <a:tr h="732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February – March 2021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Consultation on draft SHS Outcomes Framework and Program </a:t>
                      </a:r>
                      <a:r>
                        <a:rPr lang="en-US" sz="2200" dirty="0" smtClean="0">
                          <a:effectLst/>
                        </a:rPr>
                        <a:t>Logic</a:t>
                      </a:r>
                      <a:endParaRPr lang="en-AU" sz="2200" dirty="0">
                        <a:effectLst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1384581048"/>
                  </a:ext>
                </a:extLst>
              </a:tr>
              <a:tr h="531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 – March 2021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Contract discussions and </a:t>
                      </a:r>
                      <a:r>
                        <a:rPr lang="en-US" sz="2200" dirty="0" smtClean="0">
                          <a:effectLst/>
                        </a:rPr>
                        <a:t>negotiations</a:t>
                      </a: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3451257330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March – June 2021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Training provided on using the Personal Wellbeing Index (PWI) </a:t>
                      </a:r>
                      <a:r>
                        <a:rPr lang="en-AU" sz="2200" dirty="0" smtClean="0">
                          <a:effectLst/>
                        </a:rPr>
                        <a:t>and</a:t>
                      </a:r>
                      <a:r>
                        <a:rPr lang="en-AU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smtClean="0">
                          <a:effectLst/>
                        </a:rPr>
                        <a:t>PWI </a:t>
                      </a:r>
                      <a:r>
                        <a:rPr lang="en-US" sz="2200" dirty="0">
                          <a:effectLst/>
                        </a:rPr>
                        <a:t>tab in CIMS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1432994433"/>
                  </a:ext>
                </a:extLst>
              </a:tr>
              <a:tr h="68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July 2021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Commence use of PWI 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3645950932"/>
                  </a:ext>
                </a:extLst>
              </a:tr>
              <a:tr h="6270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July 2021 – June 2022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Year 1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1613151690"/>
                  </a:ext>
                </a:extLst>
              </a:tr>
              <a:tr h="6270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July 2022 – June 2023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Year 2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3701649353"/>
                  </a:ext>
                </a:extLst>
              </a:tr>
              <a:tr h="6270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July 2023 – June 2024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Year 3</a:t>
                      </a:r>
                      <a:endParaRPr lang="en-A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3042844594"/>
                  </a:ext>
                </a:extLst>
              </a:tr>
              <a:tr h="9405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July 2024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Full implementation of outcomes framework and use in contract </a:t>
                      </a:r>
                      <a:r>
                        <a:rPr lang="en-US" sz="2200" dirty="0" smtClean="0">
                          <a:effectLst/>
                        </a:rPr>
                        <a:t>management</a:t>
                      </a:r>
                      <a:endParaRPr lang="en-AU" sz="2200" dirty="0">
                        <a:effectLst/>
                      </a:endParaRPr>
                    </a:p>
                  </a:txBody>
                  <a:tcPr marL="75597" marR="75597" marT="0" marB="0" anchor="ctr"/>
                </a:tc>
                <a:extLst>
                  <a:ext uri="{0D108BD9-81ED-4DB2-BD59-A6C34878D82A}">
                    <a16:rowId xmlns:a16="http://schemas.microsoft.com/office/drawing/2014/main" val="16540861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6537-7078-420B-A775-05F8FAE87E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3197" y="0"/>
            <a:ext cx="10691812" cy="1306287"/>
          </a:xfrm>
          <a:prstGeom prst="rect">
            <a:avLst/>
          </a:prstGeom>
          <a:solidFill>
            <a:srgbClr val="002664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360000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SHS Recommissioning Implementation timeframes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11" y="512064"/>
            <a:ext cx="9475046" cy="457200"/>
          </a:xfrm>
        </p:spPr>
        <p:txBody>
          <a:bodyPr>
            <a:noAutofit/>
          </a:bodyPr>
          <a:lstStyle/>
          <a:p>
            <a:r>
              <a:rPr lang="en-AU" sz="3200" dirty="0" smtClean="0"/>
              <a:t>Together Home expansion</a:t>
            </a:r>
            <a:endParaRPr lang="en-AU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445538" y="2607413"/>
            <a:ext cx="10077319" cy="901806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296271" tIns="221595" rIns="221595" bIns="221595" numCol="1" spcCol="1270" anchor="ctr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1100" b="1" kern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74320" y="2467155"/>
            <a:ext cx="10136777" cy="37577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34290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sz="2400" b="1" dirty="0" smtClean="0">
              <a:solidFill>
                <a:srgbClr val="0A7CB9"/>
              </a:solidFill>
            </a:endParaRPr>
          </a:p>
          <a:p>
            <a:pPr marL="34290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rgbClr val="0A7CB9"/>
                </a:solidFill>
              </a:rPr>
              <a:t>Total </a:t>
            </a:r>
            <a:r>
              <a:rPr lang="en-AU" sz="2400" b="1" dirty="0">
                <a:solidFill>
                  <a:srgbClr val="0A7CB9"/>
                </a:solidFill>
              </a:rPr>
              <a:t>program investment - $</a:t>
            </a:r>
            <a:r>
              <a:rPr lang="en-AU" sz="2400" b="1" dirty="0" smtClean="0">
                <a:solidFill>
                  <a:srgbClr val="0A7CB9"/>
                </a:solidFill>
              </a:rPr>
              <a:t>66.4 </a:t>
            </a:r>
            <a:r>
              <a:rPr lang="en-AU" sz="2400" b="1" dirty="0">
                <a:solidFill>
                  <a:srgbClr val="0A7CB9"/>
                </a:solidFill>
              </a:rPr>
              <a:t>million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prstClr val="black"/>
              </a:solidFill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The </a:t>
            </a:r>
            <a:r>
              <a:rPr lang="en-AU" sz="2400" dirty="0">
                <a:solidFill>
                  <a:prstClr val="black"/>
                </a:solidFill>
              </a:rPr>
              <a:t>program was initially rolled out in July 2020, with an allocation of $</a:t>
            </a:r>
            <a:r>
              <a:rPr lang="en-AU" sz="2400" dirty="0" smtClean="0">
                <a:solidFill>
                  <a:prstClr val="black"/>
                </a:solidFill>
              </a:rPr>
              <a:t>36.1 million.</a:t>
            </a:r>
            <a:r>
              <a:rPr lang="en-AU" sz="2400" dirty="0">
                <a:solidFill>
                  <a:prstClr val="black"/>
                </a:solidFill>
              </a:rPr>
              <a:t> 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prstClr val="black"/>
              </a:solidFill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On 3 November 2020, the NSW Government announced a further investment of $29 million as part of the 2020-21 NSW Budget.   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prstClr val="black"/>
              </a:solidFill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The </a:t>
            </a:r>
            <a:r>
              <a:rPr lang="en-AU" sz="2400" dirty="0">
                <a:solidFill>
                  <a:prstClr val="black"/>
                </a:solidFill>
              </a:rPr>
              <a:t>program </a:t>
            </a:r>
            <a:r>
              <a:rPr lang="en-AU" sz="2400" dirty="0" smtClean="0">
                <a:solidFill>
                  <a:prstClr val="black"/>
                </a:solidFill>
              </a:rPr>
              <a:t>is also being expanded </a:t>
            </a:r>
            <a:r>
              <a:rPr lang="en-AU" sz="2400" dirty="0">
                <a:solidFill>
                  <a:prstClr val="black"/>
                </a:solidFill>
              </a:rPr>
              <a:t>in the Hunter Central Coast District for the 2020-2021 and 2021-2022 period with an investment of $</a:t>
            </a:r>
            <a:r>
              <a:rPr lang="en-AU" sz="2400" dirty="0" smtClean="0">
                <a:solidFill>
                  <a:prstClr val="black"/>
                </a:solidFill>
              </a:rPr>
              <a:t>1.3 million. </a:t>
            </a:r>
            <a:r>
              <a:rPr lang="en-AU" sz="2400" dirty="0">
                <a:solidFill>
                  <a:prstClr val="black"/>
                </a:solidFill>
              </a:rPr>
              <a:t>This expansion will </a:t>
            </a:r>
            <a:r>
              <a:rPr lang="en-AU" sz="2400" dirty="0" smtClean="0">
                <a:solidFill>
                  <a:prstClr val="black"/>
                </a:solidFill>
              </a:rPr>
              <a:t>use NSW Homelessness Strategy funding program </a:t>
            </a:r>
            <a:r>
              <a:rPr lang="en-AU" sz="2400" dirty="0">
                <a:solidFill>
                  <a:prstClr val="black"/>
                </a:solidFill>
              </a:rPr>
              <a:t>funding to deliver an Aboriginal led </a:t>
            </a:r>
            <a:r>
              <a:rPr lang="en-AU" sz="2400" dirty="0" smtClean="0">
                <a:solidFill>
                  <a:prstClr val="black"/>
                </a:solidFill>
              </a:rPr>
              <a:t>model. 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A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Under 16s – Stimulus funding</a:t>
            </a:r>
            <a:endParaRPr lang="en-AU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539811" y="1562031"/>
            <a:ext cx="9612187" cy="54579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$</a:t>
            </a:r>
            <a:r>
              <a:rPr lang="en-AU" sz="2400" dirty="0">
                <a:solidFill>
                  <a:prstClr val="black"/>
                </a:solidFill>
              </a:rPr>
              <a:t>1.5 million stimulus package </a:t>
            </a:r>
            <a:r>
              <a:rPr lang="en-AU" sz="2400" dirty="0" smtClean="0">
                <a:solidFill>
                  <a:prstClr val="black"/>
                </a:solidFill>
              </a:rPr>
              <a:t>for </a:t>
            </a:r>
            <a:r>
              <a:rPr lang="en-AU" sz="2400" dirty="0">
                <a:solidFill>
                  <a:prstClr val="black"/>
                </a:solidFill>
              </a:rPr>
              <a:t>additional supports for unaccompanied children and young people (under 16s) in homelessness services, in response to COVID-19 </a:t>
            </a:r>
            <a:r>
              <a:rPr lang="en-AU" sz="2400" dirty="0" smtClean="0">
                <a:solidFill>
                  <a:prstClr val="black"/>
                </a:solidFill>
              </a:rPr>
              <a:t>requirements</a:t>
            </a:r>
            <a:endParaRPr lang="en-AU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One-off funding, announced </a:t>
            </a:r>
            <a:r>
              <a:rPr lang="en-AU" sz="2400" dirty="0">
                <a:solidFill>
                  <a:prstClr val="black"/>
                </a:solidFill>
              </a:rPr>
              <a:t>on 23 October </a:t>
            </a:r>
            <a:r>
              <a:rPr lang="en-AU" sz="2400" dirty="0" smtClean="0">
                <a:solidFill>
                  <a:prstClr val="black"/>
                </a:solidFill>
              </a:rPr>
              <a:t>2020</a:t>
            </a:r>
            <a:endParaRPr lang="en-AU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Based </a:t>
            </a:r>
            <a:r>
              <a:rPr lang="en-AU" sz="2400" dirty="0">
                <a:solidFill>
                  <a:prstClr val="black"/>
                </a:solidFill>
              </a:rPr>
              <a:t>on feedback from the youth </a:t>
            </a:r>
            <a:r>
              <a:rPr lang="en-AU" sz="2400" dirty="0" smtClean="0">
                <a:solidFill>
                  <a:prstClr val="black"/>
                </a:solidFill>
              </a:rPr>
              <a:t>sector, funding to be allocated to </a:t>
            </a:r>
            <a:r>
              <a:rPr lang="en-AU" sz="2400" dirty="0">
                <a:solidFill>
                  <a:prstClr val="black"/>
                </a:solidFill>
              </a:rPr>
              <a:t>providers who deliver services to under </a:t>
            </a:r>
            <a:r>
              <a:rPr lang="en-AU" sz="2400" dirty="0" smtClean="0">
                <a:solidFill>
                  <a:prstClr val="black"/>
                </a:solidFill>
              </a:rPr>
              <a:t>16 year-olds proportionate </a:t>
            </a:r>
            <a:r>
              <a:rPr lang="en-AU" sz="2400" dirty="0">
                <a:solidFill>
                  <a:prstClr val="black"/>
                </a:solidFill>
              </a:rPr>
              <a:t>to their total contract </a:t>
            </a:r>
            <a:r>
              <a:rPr lang="en-AU" sz="2400" dirty="0" smtClean="0">
                <a:solidFill>
                  <a:prstClr val="black"/>
                </a:solidFill>
              </a:rPr>
              <a:t>value</a:t>
            </a:r>
            <a:endParaRPr lang="en-AU" sz="2400" dirty="0">
              <a:solidFill>
                <a:prstClr val="black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728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11" y="414068"/>
            <a:ext cx="9612000" cy="517585"/>
          </a:xfrm>
        </p:spPr>
        <p:txBody>
          <a:bodyPr/>
          <a:lstStyle/>
          <a:p>
            <a:r>
              <a:rPr lang="en-AU" sz="3200" dirty="0"/>
              <a:t>Sustaining Tenancies in Social </a:t>
            </a:r>
            <a:r>
              <a:rPr lang="en-AU" sz="3200" dirty="0" smtClean="0"/>
              <a:t>Housing</a:t>
            </a:r>
            <a:endParaRPr lang="en-AU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539998" y="1562031"/>
            <a:ext cx="9612000" cy="5457640"/>
          </a:xfrm>
        </p:spPr>
        <p:txBody>
          <a:bodyPr/>
          <a:lstStyle/>
          <a:p>
            <a:r>
              <a:rPr lang="en-US" sz="2400" b="1" dirty="0">
                <a:solidFill>
                  <a:srgbClr val="0A7CB9"/>
                </a:solidFill>
              </a:rPr>
              <a:t>Total program investment - $</a:t>
            </a:r>
            <a:r>
              <a:rPr lang="en-US" sz="2400" b="1" dirty="0" smtClean="0">
                <a:solidFill>
                  <a:srgbClr val="0A7CB9"/>
                </a:solidFill>
              </a:rPr>
              <a:t>15.7 million, including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$10.6 million </a:t>
            </a:r>
            <a:r>
              <a:rPr lang="en-US" sz="2400" dirty="0">
                <a:solidFill>
                  <a:prstClr val="black"/>
                </a:solidFill>
              </a:rPr>
              <a:t>through the NSW Homelessness Strategy 2018-2023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$600,000 for Parkes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$</a:t>
            </a:r>
            <a:r>
              <a:rPr lang="en-US" sz="2400" dirty="0" smtClean="0">
                <a:solidFill>
                  <a:prstClr val="black"/>
                </a:solidFill>
              </a:rPr>
              <a:t>4.5 million </a:t>
            </a:r>
            <a:r>
              <a:rPr lang="en-US" sz="2400" dirty="0">
                <a:solidFill>
                  <a:prstClr val="black"/>
                </a:solidFill>
              </a:rPr>
              <a:t>stimulus </a:t>
            </a:r>
            <a:r>
              <a:rPr lang="en-US" sz="2400" dirty="0" smtClean="0">
                <a:solidFill>
                  <a:prstClr val="black"/>
                </a:solidFill>
              </a:rPr>
              <a:t>funding in 2020/21 </a:t>
            </a:r>
            <a:r>
              <a:rPr lang="en-US" sz="2400" dirty="0">
                <a:solidFill>
                  <a:prstClr val="black"/>
                </a:solidFill>
              </a:rPr>
              <a:t>for Tweed, Newcastle and Sydney and South Eastern Sydney </a:t>
            </a:r>
            <a:r>
              <a:rPr lang="en-US" sz="2400" dirty="0" smtClean="0">
                <a:solidFill>
                  <a:prstClr val="black"/>
                </a:solidFill>
              </a:rPr>
              <a:t>Districts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Current pilot sites – Murray and Macquarie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Expansion sites to be established by January 2021 including, Penrith, Bathurst, Orange, Parkes, Sydney and South Eastern Sydney, Tweed, Newcastle, Goulburn and Queanbeyan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/>
            <a:endParaRPr lang="en-US" sz="2400" b="1" dirty="0">
              <a:solidFill>
                <a:srgbClr val="0A7CB9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7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45538" y="2607413"/>
            <a:ext cx="10077319" cy="901806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296271" tIns="221595" rIns="221595" bIns="221595" numCol="1" spcCol="1270" anchor="ctr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1100" b="1" kern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9811" y="1744133"/>
            <a:ext cx="9670989" cy="51985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216000" lvl="3" defTabSz="914400">
              <a:buClr>
                <a:schemeClr val="tx2"/>
              </a:buClr>
            </a:pPr>
            <a:r>
              <a:rPr lang="en-AU" sz="2400" b="1" dirty="0" smtClean="0"/>
              <a:t>COVID </a:t>
            </a:r>
            <a:r>
              <a:rPr lang="en-AU" sz="2400" b="1" dirty="0"/>
              <a:t>Response, March 2020 – </a:t>
            </a:r>
            <a:r>
              <a:rPr lang="en-AU" sz="2400" dirty="0">
                <a:solidFill>
                  <a:prstClr val="black"/>
                </a:solidFill>
              </a:rPr>
              <a:t>$</a:t>
            </a:r>
            <a:r>
              <a:rPr lang="en-AU" sz="2400" dirty="0" smtClean="0">
                <a:solidFill>
                  <a:prstClr val="black"/>
                </a:solidFill>
              </a:rPr>
              <a:t>34M </a:t>
            </a:r>
            <a:r>
              <a:rPr lang="en-AU" sz="2400" dirty="0">
                <a:solidFill>
                  <a:prstClr val="black"/>
                </a:solidFill>
              </a:rPr>
              <a:t>to respond to homelessness</a:t>
            </a:r>
            <a:r>
              <a:rPr lang="en-AU" sz="2400" dirty="0" smtClean="0">
                <a:solidFill>
                  <a:prstClr val="black"/>
                </a:solidFill>
              </a:rPr>
              <a:t>, including $14M </a:t>
            </a:r>
            <a:r>
              <a:rPr lang="en-AU" sz="2400" dirty="0">
                <a:solidFill>
                  <a:prstClr val="black"/>
                </a:solidFill>
              </a:rPr>
              <a:t>for emergency Temporary Accommodation to safely accommodate rough sleepers and those needing to self-isolate or deconcentrate from congregate homelessness </a:t>
            </a:r>
            <a:r>
              <a:rPr lang="en-AU" sz="2400" dirty="0" smtClean="0">
                <a:solidFill>
                  <a:prstClr val="black"/>
                </a:solidFill>
              </a:rPr>
              <a:t>services</a:t>
            </a:r>
            <a:endParaRPr lang="en-US" sz="2400" dirty="0"/>
          </a:p>
          <a:p>
            <a:pPr marL="216000" lvl="2"/>
            <a:endParaRPr lang="en-AU" sz="2400" b="1" dirty="0" smtClean="0">
              <a:solidFill>
                <a:schemeClr val="tx2"/>
              </a:solidFill>
            </a:endParaRPr>
          </a:p>
          <a:p>
            <a:pPr marL="216000" lvl="2"/>
            <a:r>
              <a:rPr lang="en-AU" sz="2400" b="1" dirty="0" smtClean="0">
                <a:solidFill>
                  <a:schemeClr val="tx2"/>
                </a:solidFill>
              </a:rPr>
              <a:t>From </a:t>
            </a:r>
            <a:r>
              <a:rPr lang="en-AU" sz="2400" b="1" dirty="0">
                <a:solidFill>
                  <a:schemeClr val="tx2"/>
                </a:solidFill>
              </a:rPr>
              <a:t>1 </a:t>
            </a:r>
            <a:r>
              <a:rPr lang="en-AU" sz="2400" b="1" dirty="0" smtClean="0">
                <a:solidFill>
                  <a:schemeClr val="tx2"/>
                </a:solidFill>
              </a:rPr>
              <a:t>July:</a:t>
            </a:r>
            <a:r>
              <a:rPr lang="en-AU" sz="2400" dirty="0" smtClean="0"/>
              <a:t> Return to TA BAU with</a:t>
            </a:r>
          </a:p>
          <a:p>
            <a:pPr marL="216000" lvl="2"/>
            <a:r>
              <a:rPr lang="en-AU" sz="2400" dirty="0" smtClean="0"/>
              <a:t>people sleeping rough able to remain in </a:t>
            </a:r>
          </a:p>
          <a:p>
            <a:pPr marL="216000" lvl="2"/>
            <a:r>
              <a:rPr lang="en-AU" sz="2400" dirty="0" smtClean="0"/>
              <a:t>TA with support and a plan for longer </a:t>
            </a:r>
          </a:p>
          <a:p>
            <a:pPr marL="216000" lvl="2"/>
            <a:r>
              <a:rPr lang="en-AU" sz="2400" dirty="0" smtClean="0"/>
              <a:t>term housing</a:t>
            </a:r>
          </a:p>
          <a:p>
            <a:pPr marL="216000" lvl="2"/>
            <a:endParaRPr lang="en-AU" sz="2400" dirty="0"/>
          </a:p>
          <a:p>
            <a:pPr marL="216000" lvl="2"/>
            <a:r>
              <a:rPr lang="en-AU" sz="2400" b="1" dirty="0" smtClean="0">
                <a:solidFill>
                  <a:schemeClr val="tx2"/>
                </a:solidFill>
              </a:rPr>
              <a:t>Current focus:</a:t>
            </a:r>
            <a:r>
              <a:rPr lang="en-AU" sz="2400" dirty="0" smtClean="0"/>
              <a:t> Supporting people </a:t>
            </a:r>
          </a:p>
          <a:p>
            <a:pPr marL="216000" lvl="2"/>
            <a:r>
              <a:rPr lang="en-AU" sz="2400" dirty="0" smtClean="0"/>
              <a:t>sleeping </a:t>
            </a:r>
            <a:r>
              <a:rPr lang="en-AU" sz="2400" dirty="0"/>
              <a:t>rough into longer-term housing </a:t>
            </a:r>
            <a:endParaRPr lang="en-AU" sz="2400" dirty="0" smtClean="0"/>
          </a:p>
          <a:p>
            <a:pPr marL="216000" lvl="2"/>
            <a:r>
              <a:rPr lang="en-AU" sz="2400" dirty="0" smtClean="0"/>
              <a:t>through </a:t>
            </a:r>
            <a:r>
              <a:rPr lang="en-AU" sz="2400" dirty="0"/>
              <a:t>the Together Home </a:t>
            </a:r>
            <a:r>
              <a:rPr lang="en-AU" sz="2400" dirty="0" smtClean="0"/>
              <a:t>program</a:t>
            </a:r>
            <a:endParaRPr lang="en-AU" sz="2400" dirty="0"/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endParaRPr lang="en-AU" sz="1800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82197" y="3381555"/>
            <a:ext cx="4022876" cy="3954595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306479" tIns="231803" rIns="231803" bIns="231803" numCol="1" spcCol="1270" anchor="ctr" anchorCtr="0">
            <a:noAutofit/>
          </a:bodyPr>
          <a:lstStyle/>
          <a:p>
            <a:pPr marL="0" lvl="2">
              <a:spcAft>
                <a:spcPts val="1200"/>
              </a:spcAft>
            </a:pPr>
            <a:r>
              <a:rPr lang="en-US" sz="2400" dirty="0" smtClean="0"/>
              <a:t>TA in 2019/20:</a:t>
            </a:r>
            <a:endParaRPr lang="en-AU" sz="2400" dirty="0" smtClean="0"/>
          </a:p>
          <a:p>
            <a:pPr marL="0" lvl="2">
              <a:spcAft>
                <a:spcPts val="1200"/>
              </a:spcAft>
            </a:pPr>
            <a:r>
              <a:rPr lang="en-AU" sz="2400" dirty="0" smtClean="0"/>
              <a:t>Nearly 27,000 </a:t>
            </a:r>
            <a:r>
              <a:rPr lang="en-AU" sz="2400" dirty="0"/>
              <a:t>households </a:t>
            </a:r>
            <a:r>
              <a:rPr lang="en-AU" sz="2400" dirty="0" smtClean="0"/>
              <a:t>assisted </a:t>
            </a:r>
          </a:p>
          <a:p>
            <a:pPr marL="0" lvl="2">
              <a:spcAft>
                <a:spcPts val="1200"/>
              </a:spcAft>
            </a:pPr>
            <a:r>
              <a:rPr lang="en-AU" sz="2400" dirty="0" smtClean="0"/>
              <a:t>&gt;10,000 households assisted April – </a:t>
            </a:r>
            <a:r>
              <a:rPr lang="en-AU" sz="2400" dirty="0"/>
              <a:t>June, including </a:t>
            </a:r>
            <a:r>
              <a:rPr lang="en-AU" sz="2400" dirty="0" smtClean="0"/>
              <a:t>nearly </a:t>
            </a:r>
            <a:r>
              <a:rPr lang="en-AU" sz="2400" dirty="0"/>
              <a:t>2000 households previously sleeping </a:t>
            </a:r>
            <a:r>
              <a:rPr lang="en-AU" sz="2400" dirty="0" smtClean="0"/>
              <a:t>rough.</a:t>
            </a:r>
            <a:endParaRPr lang="en-AU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-2021342" y="4377652"/>
            <a:ext cx="384377" cy="363055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n-AU" sz="1200" dirty="0">
                <a:solidFill>
                  <a:srgbClr val="0070C0"/>
                </a:solidFill>
                <a:latin typeface="Arial"/>
                <a:cs typeface="Segoe UI Semilight" panose="020B0402040204020203" pitchFamily="34" charset="0"/>
                <a:sym typeface="Wingdings" panose="05000000000000000000" pitchFamily="2" charset="2"/>
              </a:rPr>
              <a:t></a:t>
            </a:r>
            <a:endParaRPr lang="en-AU" sz="1200" dirty="0">
              <a:solidFill>
                <a:srgbClr val="0070C0"/>
              </a:solidFill>
              <a:latin typeface="Arial"/>
              <a:cs typeface="Segoe UI Semilight" panose="020B0402040204020203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Temporary Accommodation update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0787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S SlideDoc">
  <a:themeElements>
    <a:clrScheme name="FACS">
      <a:dk1>
        <a:sysClr val="windowText" lastClr="000000"/>
      </a:dk1>
      <a:lt1>
        <a:sysClr val="window" lastClr="FFFFFF"/>
      </a:lt1>
      <a:dk2>
        <a:srgbClr val="0A7CB9"/>
      </a:dk2>
      <a:lt2>
        <a:srgbClr val="002664"/>
      </a:lt2>
      <a:accent1>
        <a:srgbClr val="002664"/>
      </a:accent1>
      <a:accent2>
        <a:srgbClr val="0A7CB9"/>
      </a:accent2>
      <a:accent3>
        <a:srgbClr val="84BDDC"/>
      </a:accent3>
      <a:accent4>
        <a:srgbClr val="D7153A"/>
      </a:accent4>
      <a:accent5>
        <a:srgbClr val="00ABE6"/>
      </a:accent5>
      <a:accent6>
        <a:srgbClr val="4F4F4F"/>
      </a:accent6>
      <a:hlink>
        <a:srgbClr val="002664"/>
      </a:hlink>
      <a:folHlink>
        <a:srgbClr val="0026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wrap="none" lIns="228600" tIns="228600" rIns="228600" bIns="228600" rtlCol="0" anchor="ctr">
        <a:noAutofit/>
      </a:bodyPr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ctr" anchorCtr="0">
        <a:noAutofit/>
      </a:bodyPr>
      <a:lstStyle>
        <a:defPPr>
          <a:lnSpc>
            <a:spcPct val="120000"/>
          </a:lnSpc>
          <a:defRPr sz="1200" dirty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A221FB85AF2449A790573BD88C81D" ma:contentTypeVersion="12" ma:contentTypeDescription="Create a new document." ma:contentTypeScope="" ma:versionID="37ab48f39a2275baa06bc41f4e46dd43">
  <xsd:schema xmlns:xsd="http://www.w3.org/2001/XMLSchema" xmlns:xs="http://www.w3.org/2001/XMLSchema" xmlns:p="http://schemas.microsoft.com/office/2006/metadata/properties" xmlns:ns2="631903b3-48bf-4aae-a3a8-1272723628d8" xmlns:ns3="a6307744-31e9-47c1-9829-e2c9c0fade14" targetNamespace="http://schemas.microsoft.com/office/2006/metadata/properties" ma:root="true" ma:fieldsID="a27c3cb5fe8f1cc3f429f5c69bec572d" ns2:_="" ns3:_="">
    <xsd:import namespace="631903b3-48bf-4aae-a3a8-1272723628d8"/>
    <xsd:import namespace="a6307744-31e9-47c1-9829-e2c9c0fade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1903b3-48bf-4aae-a3a8-127272362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07744-31e9-47c1-9829-e2c9c0fad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6307744-31e9-47c1-9829-e2c9c0fade1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1B066DE-EA07-46C0-808F-5FB9E4154189}"/>
</file>

<file path=customXml/itemProps2.xml><?xml version="1.0" encoding="utf-8"?>
<ds:datastoreItem xmlns:ds="http://schemas.openxmlformats.org/officeDocument/2006/customXml" ds:itemID="{1F0B228E-994D-43D7-A104-8AC43B0DF4D0}"/>
</file>

<file path=customXml/itemProps3.xml><?xml version="1.0" encoding="utf-8"?>
<ds:datastoreItem xmlns:ds="http://schemas.openxmlformats.org/officeDocument/2006/customXml" ds:itemID="{2976408F-C345-4FC0-899B-AD18BE2C094F}"/>
</file>

<file path=docProps/app.xml><?xml version="1.0" encoding="utf-8"?>
<Properties xmlns="http://schemas.openxmlformats.org/officeDocument/2006/extended-properties" xmlns:vt="http://schemas.openxmlformats.org/officeDocument/2006/docPropsVTypes">
  <Template>FACS</Template>
  <TotalTime>10410</TotalTime>
  <Words>714</Words>
  <Application>Microsoft Office PowerPoint</Application>
  <PresentationFormat>Custom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Segoe UI Semilight</vt:lpstr>
      <vt:lpstr>Symbol</vt:lpstr>
      <vt:lpstr>Times New Roman</vt:lpstr>
      <vt:lpstr>Wingdings</vt:lpstr>
      <vt:lpstr>FACS SlideDoc</vt:lpstr>
      <vt:lpstr>Homelessness sector update</vt:lpstr>
      <vt:lpstr>Acknowledgement of Country &amp; opening comments</vt:lpstr>
      <vt:lpstr>Budget for homelessness services</vt:lpstr>
      <vt:lpstr>Recommissioning homelessness services</vt:lpstr>
      <vt:lpstr>PowerPoint Presentation</vt:lpstr>
      <vt:lpstr>Together Home expansion</vt:lpstr>
      <vt:lpstr>Under 16s – Stimulus funding</vt:lpstr>
      <vt:lpstr>Sustaining Tenancies in Social Housing</vt:lpstr>
      <vt:lpstr>Temporary Accommodation update</vt:lpstr>
      <vt:lpstr>In brief updates </vt:lpstr>
      <vt:lpstr>Further information and questions</vt:lpstr>
    </vt:vector>
  </TitlesOfParts>
  <Company>Department of Family and Community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Prudential Oversight Strategic Plan 2018-2019</dc:title>
  <dc:creator>David Whyte</dc:creator>
  <cp:lastModifiedBy>Megan Nicholson</cp:lastModifiedBy>
  <cp:revision>1700</cp:revision>
  <cp:lastPrinted>2019-11-15T02:17:56Z</cp:lastPrinted>
  <dcterms:created xsi:type="dcterms:W3CDTF">2014-02-06T21:29:49Z</dcterms:created>
  <dcterms:modified xsi:type="dcterms:W3CDTF">2020-11-25T06:48:16Z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0x010100041A221FB85AF2449A790573BD88C81D</vt:lpwstr>
  </property>
  <property fmtid="{D5CDD505-2E9C-101B-9397-08002B2CF9AE}" pid="3" name="Order">
    <vt:r8>4326900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