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sldIdLst>
    <p:sldId id="538" r:id="rId6"/>
    <p:sldId id="537" r:id="rId7"/>
    <p:sldId id="261" r:id="rId8"/>
    <p:sldId id="258" r:id="rId9"/>
    <p:sldId id="539" r:id="rId10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9F8F21-9A63-1AFD-B300-8DC2D7A0E731}" v="387" dt="2021-12-17T02:49:58.368"/>
    <p1510:client id="{27C6EE7C-1E4B-4F63-842E-4FB0C10D71E0}" v="92" dt="2021-08-13T06:43:39.308"/>
    <p1510:client id="{53CEFBD9-CE65-4357-9194-AF23E2079614}" v="875" dt="2021-08-13T08:02:03.0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AU" sz="3200" dirty="0">
                <a:effectLst/>
              </a:rPr>
              <a:t>HNP Funding approved 2020-21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95F-4A1E-BE64-AD719FAA6B8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95F-4A1E-BE64-AD719FAA6B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'2020-21 graphs'!$A$14:$A$15</c:f>
              <c:strCache>
                <c:ptCount val="2"/>
                <c:pt idx="0">
                  <c:v>Funding - new referrals</c:v>
                </c:pt>
                <c:pt idx="1">
                  <c:v>Funding - reviews</c:v>
                </c:pt>
              </c:strCache>
            </c:strRef>
          </c:cat>
          <c:val>
            <c:numRef>
              <c:f>'2020-21 graphs'!$B$14:$B$15</c:f>
              <c:numCache>
                <c:formatCode>_("$"* #,##0.00_);_("$"* \(#,##0.00\);_("$"* "-"??_);_(@_)</c:formatCode>
                <c:ptCount val="2"/>
                <c:pt idx="0">
                  <c:v>1379107.04</c:v>
                </c:pt>
                <c:pt idx="1">
                  <c:v>245621.81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5F-4A1E-BE64-AD719FAA6B8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AU" sz="3200" dirty="0">
                <a:solidFill>
                  <a:schemeClr val="bg1"/>
                </a:solidFill>
              </a:rPr>
              <a:t>HNP referrals received and approved 2020-21</a:t>
            </a:r>
          </a:p>
          <a:p>
            <a:pPr>
              <a:defRPr>
                <a:solidFill>
                  <a:schemeClr val="bg1"/>
                </a:solidFill>
              </a:defRPr>
            </a:pPr>
            <a:r>
              <a:rPr lang="en-AU" sz="3200" dirty="0">
                <a:solidFill>
                  <a:schemeClr val="bg1"/>
                </a:solidFill>
              </a:rPr>
              <a:t>by district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'2020-21 graphs'!$B$47</c:f>
              <c:strCache>
                <c:ptCount val="1"/>
                <c:pt idx="0">
                  <c:v>Referrals received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'2020-21 graphs'!$A$48:$A$54</c:f>
              <c:strCache>
                <c:ptCount val="7"/>
                <c:pt idx="0">
                  <c:v>Hunter, Central Coast</c:v>
                </c:pt>
                <c:pt idx="1">
                  <c:v>Illawarra Shoalhaven</c:v>
                </c:pt>
                <c:pt idx="2">
                  <c:v>Mid North Coast; Northern NSW; New England</c:v>
                </c:pt>
                <c:pt idx="3">
                  <c:v>Murrumbidgee; Far West; Western NSW</c:v>
                </c:pt>
                <c:pt idx="4">
                  <c:v>South West Sydney</c:v>
                </c:pt>
                <c:pt idx="5">
                  <c:v>Sydney, South Eastern Sydney, Northern Sydney</c:v>
                </c:pt>
                <c:pt idx="6">
                  <c:v>Western Sydney; Nepean; Blue Mountains</c:v>
                </c:pt>
              </c:strCache>
            </c:strRef>
          </c:cat>
          <c:val>
            <c:numRef>
              <c:f>'2020-21 graphs'!$B$48:$B$54</c:f>
              <c:numCache>
                <c:formatCode>General</c:formatCode>
                <c:ptCount val="7"/>
                <c:pt idx="0">
                  <c:v>10</c:v>
                </c:pt>
                <c:pt idx="1">
                  <c:v>4</c:v>
                </c:pt>
                <c:pt idx="2">
                  <c:v>7</c:v>
                </c:pt>
                <c:pt idx="3">
                  <c:v>0</c:v>
                </c:pt>
                <c:pt idx="4">
                  <c:v>12</c:v>
                </c:pt>
                <c:pt idx="5">
                  <c:v>13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58-406F-BE99-37B37DAA5B86}"/>
            </c:ext>
          </c:extLst>
        </c:ser>
        <c:ser>
          <c:idx val="1"/>
          <c:order val="1"/>
          <c:tx>
            <c:strRef>
              <c:f>'2020-21 graphs'!$C$47</c:f>
              <c:strCache>
                <c:ptCount val="1"/>
                <c:pt idx="0">
                  <c:v>Packages approved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'2020-21 graphs'!$A$48:$A$54</c:f>
              <c:strCache>
                <c:ptCount val="7"/>
                <c:pt idx="0">
                  <c:v>Hunter, Central Coast</c:v>
                </c:pt>
                <c:pt idx="1">
                  <c:v>Illawarra Shoalhaven</c:v>
                </c:pt>
                <c:pt idx="2">
                  <c:v>Mid North Coast; Northern NSW; New England</c:v>
                </c:pt>
                <c:pt idx="3">
                  <c:v>Murrumbidgee; Far West; Western NSW</c:v>
                </c:pt>
                <c:pt idx="4">
                  <c:v>South West Sydney</c:v>
                </c:pt>
                <c:pt idx="5">
                  <c:v>Sydney, South Eastern Sydney, Northern Sydney</c:v>
                </c:pt>
                <c:pt idx="6">
                  <c:v>Western Sydney; Nepean; Blue Mountains</c:v>
                </c:pt>
              </c:strCache>
            </c:strRef>
          </c:cat>
          <c:val>
            <c:numRef>
              <c:f>'2020-21 graphs'!$C$48:$C$54</c:f>
              <c:numCache>
                <c:formatCode>General</c:formatCode>
                <c:ptCount val="7"/>
                <c:pt idx="0">
                  <c:v>8</c:v>
                </c:pt>
                <c:pt idx="1">
                  <c:v>4</c:v>
                </c:pt>
                <c:pt idx="2">
                  <c:v>6</c:v>
                </c:pt>
                <c:pt idx="3">
                  <c:v>0</c:v>
                </c:pt>
                <c:pt idx="4">
                  <c:v>12</c:v>
                </c:pt>
                <c:pt idx="5">
                  <c:v>7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58-406F-BE99-37B37DAA5B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823265840"/>
        <c:axId val="1823265424"/>
      </c:barChart>
      <c:catAx>
        <c:axId val="1823265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3265424"/>
        <c:crosses val="autoZero"/>
        <c:auto val="1"/>
        <c:lblAlgn val="ctr"/>
        <c:lblOffset val="100"/>
        <c:noMultiLvlLbl val="0"/>
      </c:catAx>
      <c:valAx>
        <c:axId val="1823265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326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AU" sz="3200" dirty="0">
                <a:solidFill>
                  <a:schemeClr val="bg1"/>
                </a:solidFill>
              </a:rPr>
              <a:t>Types of support services funded</a:t>
            </a:r>
          </a:p>
          <a:p>
            <a:pPr>
              <a:defRPr sz="3200"/>
            </a:pPr>
            <a:r>
              <a:rPr lang="en-AU" sz="3200" dirty="0">
                <a:solidFill>
                  <a:schemeClr val="bg1"/>
                </a:solidFill>
              </a:rPr>
              <a:t>HNP approved 2020-21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'2020-21 tables and charts'!$H$24:$H$39</c:f>
              <c:strCache>
                <c:ptCount val="16"/>
                <c:pt idx="0">
                  <c:v>Additional case management &amp; support</c:v>
                </c:pt>
                <c:pt idx="1">
                  <c:v>AOD rehabilitation</c:v>
                </c:pt>
                <c:pt idx="2">
                  <c:v>Psychology and counselling</c:v>
                </c:pt>
                <c:pt idx="3">
                  <c:v>Cultural services and support, rebuilding family connection</c:v>
                </c:pt>
                <c:pt idx="4">
                  <c:v>Education / employment support</c:v>
                </c:pt>
                <c:pt idx="5">
                  <c:v>Life Skills Support </c:v>
                </c:pt>
                <c:pt idx="6">
                  <c:v>Neuropsychological assessment</c:v>
                </c:pt>
                <c:pt idx="7">
                  <c:v>Property maintenance&amp; domestic services</c:v>
                </c:pt>
                <c:pt idx="8">
                  <c:v>Psychiatric assessments &amp; treatment</c:v>
                </c:pt>
                <c:pt idx="9">
                  <c:v>OT assessment and treatment</c:v>
                </c:pt>
                <c:pt idx="10">
                  <c:v>Specialist health assessments &amp; treatment (incl dental)</c:v>
                </c:pt>
                <c:pt idx="11">
                  <c:v>Specialist trauma therapy</c:v>
                </c:pt>
                <c:pt idx="12">
                  <c:v>Social support / activities, including exercise</c:v>
                </c:pt>
                <c:pt idx="13">
                  <c:v>Transportation assistance</c:v>
                </c:pt>
                <c:pt idx="14">
                  <c:v>Admin costs</c:v>
                </c:pt>
                <c:pt idx="15">
                  <c:v>Other NDIS application related support</c:v>
                </c:pt>
              </c:strCache>
            </c:strRef>
          </c:cat>
          <c:val>
            <c:numRef>
              <c:f>'2020-21 tables and charts'!$I$24:$I$39</c:f>
              <c:numCache>
                <c:formatCode>General</c:formatCode>
                <c:ptCount val="16"/>
                <c:pt idx="0">
                  <c:v>28</c:v>
                </c:pt>
                <c:pt idx="1">
                  <c:v>6</c:v>
                </c:pt>
                <c:pt idx="2">
                  <c:v>20</c:v>
                </c:pt>
                <c:pt idx="3">
                  <c:v>14</c:v>
                </c:pt>
                <c:pt idx="4">
                  <c:v>2</c:v>
                </c:pt>
                <c:pt idx="5">
                  <c:v>19</c:v>
                </c:pt>
                <c:pt idx="6">
                  <c:v>13</c:v>
                </c:pt>
                <c:pt idx="7">
                  <c:v>21</c:v>
                </c:pt>
                <c:pt idx="8">
                  <c:v>1</c:v>
                </c:pt>
                <c:pt idx="9">
                  <c:v>13</c:v>
                </c:pt>
                <c:pt idx="10">
                  <c:v>28</c:v>
                </c:pt>
                <c:pt idx="11">
                  <c:v>5</c:v>
                </c:pt>
                <c:pt idx="12">
                  <c:v>5</c:v>
                </c:pt>
                <c:pt idx="13">
                  <c:v>20</c:v>
                </c:pt>
                <c:pt idx="14">
                  <c:v>2</c:v>
                </c:pt>
                <c:pt idx="1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8B-4941-90BB-8C555E48F6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208786351"/>
        <c:axId val="1208775119"/>
      </c:barChart>
      <c:catAx>
        <c:axId val="1208786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8775119"/>
        <c:crosses val="autoZero"/>
        <c:auto val="1"/>
        <c:lblAlgn val="ctr"/>
        <c:lblOffset val="100"/>
        <c:noMultiLvlLbl val="0"/>
      </c:catAx>
      <c:valAx>
        <c:axId val="12087751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8786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0.68994</cdr:x>
      <cdr:y>0.65448</cdr:y>
    </cdr:from>
    <cdr:to>
      <cdr:x>0.97947</cdr:x>
      <cdr:y>0.80256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557ADC1-D66B-456C-8917-52924CF55BBF}"/>
            </a:ext>
          </a:extLst>
        </cdr:cNvPr>
        <cdr:cNvSpPr txBox="1"/>
      </cdr:nvSpPr>
      <cdr:spPr>
        <a:xfrm xmlns:a="http://schemas.openxmlformats.org/drawingml/2006/main">
          <a:off x="7586132" y="4041423"/>
          <a:ext cx="3183467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AU" sz="1100" dirty="0"/>
        </a:p>
      </cdr:txBody>
    </cdr:sp>
  </cdr:relSizeAnchor>
  <cdr:relSizeAnchor xmlns:cdr="http://schemas.openxmlformats.org/drawingml/2006/chartDrawing">
    <cdr:from>
      <cdr:x>0.45842</cdr:x>
      <cdr:y>0.42596</cdr:y>
    </cdr:from>
    <cdr:to>
      <cdr:x>0.54158</cdr:x>
      <cdr:y>0.57404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5525478A-0C6D-47B6-8FF5-4641518F0D70}"/>
            </a:ext>
          </a:extLst>
        </cdr:cNvPr>
        <cdr:cNvSpPr txBox="1"/>
      </cdr:nvSpPr>
      <cdr:spPr>
        <a:xfrm xmlns:a="http://schemas.openxmlformats.org/drawingml/2006/main">
          <a:off x="5040489" y="263031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AU" sz="1100" dirty="0"/>
        </a:p>
      </cdr:txBody>
    </cdr:sp>
  </cdr:relSizeAnchor>
  <cdr:relSizeAnchor xmlns:cdr="http://schemas.openxmlformats.org/drawingml/2006/chartDrawing">
    <cdr:from>
      <cdr:x>0.50513</cdr:x>
      <cdr:y>0.51691</cdr:y>
    </cdr:from>
    <cdr:to>
      <cdr:x>0.5883</cdr:x>
      <cdr:y>0.66499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4A6CF8B8-2967-419C-8BC3-64976E583EB4}"/>
            </a:ext>
          </a:extLst>
        </cdr:cNvPr>
        <cdr:cNvSpPr txBox="1"/>
      </cdr:nvSpPr>
      <cdr:spPr>
        <a:xfrm xmlns:a="http://schemas.openxmlformats.org/drawingml/2006/main">
          <a:off x="5554133" y="319193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AU" sz="1100" dirty="0"/>
        </a:p>
      </cdr:txBody>
    </cdr:sp>
  </cdr:relSizeAnchor>
  <cdr:relSizeAnchor xmlns:cdr="http://schemas.openxmlformats.org/drawingml/2006/chartDrawing">
    <cdr:from>
      <cdr:x>0.64374</cdr:x>
      <cdr:y>0.76371</cdr:y>
    </cdr:from>
    <cdr:to>
      <cdr:x>0.9538</cdr:x>
      <cdr:y>0.8606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547358A8-AF2A-42B4-B31A-48B11CE643D7}"/>
            </a:ext>
          </a:extLst>
        </cdr:cNvPr>
        <cdr:cNvSpPr txBox="1"/>
      </cdr:nvSpPr>
      <cdr:spPr>
        <a:xfrm xmlns:a="http://schemas.openxmlformats.org/drawingml/2006/main">
          <a:off x="7078165" y="4715927"/>
          <a:ext cx="3409212" cy="5982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3200" dirty="0">
              <a:solidFill>
                <a:schemeClr val="bg1"/>
              </a:solidFill>
            </a:rPr>
            <a:t>Total $1,624,728.85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6CDCCBA-1D63-4925-ACBD-4455DAF80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4347" y="2357120"/>
            <a:ext cx="9359649" cy="2004766"/>
          </a:xfr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8182A57-36CF-4C38-A126-08E828D19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6345" y="4802589"/>
            <a:ext cx="9419312" cy="120197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D345189-F5AF-46D7-89FE-FD4335BF93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84347" y="6356350"/>
            <a:ext cx="1297360" cy="365125"/>
          </a:xfrm>
        </p:spPr>
        <p:txBody>
          <a:bodyPr/>
          <a:lstStyle>
            <a:lvl1pPr>
              <a:defRPr sz="1600"/>
            </a:lvl1pPr>
          </a:lstStyle>
          <a:p>
            <a:fld id="{E87A2B75-F97F-441C-AE78-63D6B2181B87}" type="datetime1">
              <a:rPr lang="en-US" noProof="0" smtClean="0"/>
              <a:t>12/31/2021</a:t>
            </a:fld>
            <a:endParaRPr lang="en-US" noProof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66BFE9C-64DA-435C-A0C4-C5263E66B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3632" y="6356350"/>
            <a:ext cx="8022024" cy="365125"/>
          </a:xfrm>
        </p:spPr>
        <p:txBody>
          <a:bodyPr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24031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60FD3-C03C-4DB5-A320-2BE3E848370D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Write your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3D50F-2265-4988-A9EA-215EE115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83B92-CF84-4ED7-9725-1CFE14C7FE23}" type="datetime1">
              <a:rPr lang="en-US" noProof="0" smtClean="0"/>
              <a:t>12/31/2021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8CDE1-24B2-46AC-82B8-EA59AC8E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16EF0-0CFA-44A4-A20B-92F2FA772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D432C2-953E-4645-BC73-3709396F72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</a:p>
        </p:txBody>
      </p:sp>
    </p:spTree>
    <p:extLst>
      <p:ext uri="{BB962C8B-B14F-4D97-AF65-F5344CB8AC3E}">
        <p14:creationId xmlns:p14="http://schemas.microsoft.com/office/powerpoint/2010/main" val="1996860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F9451E-7A5A-40E5-845B-46EB32ADBD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D7FE1F-3A6C-4A90-8374-5A9240EC73E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3889" y="1125538"/>
            <a:ext cx="5395911" cy="51837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Write your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81F8AE-70D5-464D-A5BE-ACFB8E5DE7C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199" y="1125538"/>
            <a:ext cx="5395913" cy="51837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Write your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B4C253D-F093-445B-831E-F85900448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7C4-715E-4B3B-80BC-90E2B0646DC2}" type="datetime1">
              <a:rPr lang="en-US" noProof="0" smtClean="0"/>
              <a:t>12/31/2021</a:t>
            </a:fld>
            <a:endParaRPr lang="en-US" noProof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EE34FFE-0F03-4D00-8DB3-08CBEA358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A41EDE8-BBB1-4F88-ADD5-7A00E301B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16109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e text column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obrazu 8"/>
          <p:cNvSpPr>
            <a:spLocks noGrp="1"/>
          </p:cNvSpPr>
          <p:nvPr>
            <p:ph type="pic" sz="quarter" idx="13" hasCustomPrompt="1"/>
          </p:nvPr>
        </p:nvSpPr>
        <p:spPr>
          <a:xfrm>
            <a:off x="6172200" y="0"/>
            <a:ext cx="6019800" cy="6858000"/>
          </a:xfrm>
          <a:solidFill>
            <a:schemeClr val="bg2"/>
          </a:solidFill>
        </p:spPr>
        <p:txBody>
          <a:bodyPr/>
          <a:lstStyle>
            <a:lvl1pPr>
              <a:defRPr/>
            </a:lvl1pPr>
          </a:lstStyle>
          <a:p>
            <a:r>
              <a:rPr lang="pl-PL"/>
              <a:t>Picture</a:t>
            </a:r>
            <a:endParaRPr lang="en-GB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4F9451E-7A5A-40E5-845B-46EB32ADBD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0"/>
            <a:ext cx="5395911" cy="972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D7FE1F-3A6C-4A90-8374-5A9240EC73E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3889" y="1125538"/>
            <a:ext cx="5395911" cy="51837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Write your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B4C253D-F093-445B-831E-F85900448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7C4-715E-4B3B-80BC-90E2B0646DC2}" type="datetime1">
              <a:rPr lang="en-US" noProof="0" smtClean="0"/>
              <a:t>12/31/2021</a:t>
            </a:fld>
            <a:endParaRPr lang="en-US" noProof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EE34FFE-0F03-4D00-8DB3-08CBEA358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A41EDE8-BBB1-4F88-ADD5-7A00E301B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50478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7463DD-1237-4FA8-B195-CBD238876E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Write title here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E58D595-E919-4DC5-B7BC-954C39A6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1A08-3295-46F3-B846-787186529420}" type="datetime1">
              <a:rPr lang="en-US" smtClean="0"/>
              <a:t>12/31/2021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F3C28E3-54FC-4AC8-868C-79CEEDCC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DC6A627-F5F7-42F2-9FA7-5671168C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86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con 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7463DD-1237-4FA8-B195-CBD238876E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0"/>
            <a:ext cx="8076231" cy="97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Write title here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E58D595-E919-4DC5-B7BC-954C39A6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1A08-3295-46F3-B846-787186529420}" type="datetime1">
              <a:rPr lang="en-US" smtClean="0"/>
              <a:t>12/31/2021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F3C28E3-54FC-4AC8-868C-79CEEDCC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DC6A627-F5F7-42F2-9FA7-5671168C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0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ou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7463DD-1237-4FA8-B195-CBD238876E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-769236"/>
            <a:ext cx="10947022" cy="683968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E58D595-E919-4DC5-B7BC-954C39A6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7880-3C33-46C6-8A60-2F015045FC49}" type="datetime1">
              <a:rPr lang="en-US" smtClean="0"/>
              <a:t>12/31/2021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F3C28E3-54FC-4AC8-868C-79CEEDCC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DC6A627-F5F7-42F2-9FA7-5671168C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75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14134AE5-1FE8-4AFE-A1DF-37597D49D603}"/>
              </a:ext>
            </a:extLst>
          </p:cNvPr>
          <p:cNvSpPr/>
          <p:nvPr userDrawn="1"/>
        </p:nvSpPr>
        <p:spPr>
          <a:xfrm>
            <a:off x="0" y="0"/>
            <a:ext cx="12190872" cy="6857955"/>
          </a:xfrm>
          <a:prstGeom prst="rect">
            <a:avLst/>
          </a:prstGeom>
          <a:solidFill>
            <a:srgbClr val="081A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77463DD-1237-4FA8-B195-CBD238876E63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Write title here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E58D595-E919-4DC5-B7BC-954C39A678F7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7FC649B8-E52A-4294-82A2-8C28796F4652}" type="datetime1">
              <a:rPr lang="en-US" smtClean="0"/>
              <a:t>12/31/2021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F3C28E3-54FC-4AC8-868C-79CEEDCCAEEF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DC6A627-F5F7-42F2-9FA7-5671168CC6A3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2" name="Grupa 39">
            <a:extLst>
              <a:ext uri="{FF2B5EF4-FFF2-40B4-BE49-F238E27FC236}">
                <a16:creationId xmlns:a16="http://schemas.microsoft.com/office/drawing/2014/main" id="{D7F9E8DF-F69F-41BB-B346-84A03FF4D003}"/>
              </a:ext>
            </a:extLst>
          </p:cNvPr>
          <p:cNvGrpSpPr/>
          <p:nvPr userDrawn="1"/>
        </p:nvGrpSpPr>
        <p:grpSpPr>
          <a:xfrm>
            <a:off x="0" y="0"/>
            <a:ext cx="121194" cy="972000"/>
            <a:chOff x="672539" y="397517"/>
            <a:chExt cx="121194" cy="972000"/>
          </a:xfrm>
          <a:solidFill>
            <a:schemeClr val="accent4"/>
          </a:solidFill>
        </p:grpSpPr>
        <p:sp>
          <p:nvSpPr>
            <p:cNvPr id="33" name="Prostokąt 40">
              <a:extLst>
                <a:ext uri="{FF2B5EF4-FFF2-40B4-BE49-F238E27FC236}">
                  <a16:creationId xmlns:a16="http://schemas.microsoft.com/office/drawing/2014/main" id="{F485940F-8A05-4A9A-BBFC-E4A8B1E00527}"/>
                </a:ext>
              </a:extLst>
            </p:cNvPr>
            <p:cNvSpPr/>
            <p:nvPr/>
          </p:nvSpPr>
          <p:spPr>
            <a:xfrm>
              <a:off x="672539" y="397517"/>
              <a:ext cx="54000" cy="9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l-PL"/>
            </a:p>
          </p:txBody>
        </p:sp>
        <p:sp>
          <p:nvSpPr>
            <p:cNvPr id="34" name="Trójkąt równoramienny 41">
              <a:extLst>
                <a:ext uri="{FF2B5EF4-FFF2-40B4-BE49-F238E27FC236}">
                  <a16:creationId xmlns:a16="http://schemas.microsoft.com/office/drawing/2014/main" id="{0DDBE218-1A6A-47CA-8AB3-34DBA7E24E01}"/>
                </a:ext>
              </a:extLst>
            </p:cNvPr>
            <p:cNvSpPr/>
            <p:nvPr/>
          </p:nvSpPr>
          <p:spPr>
            <a:xfrm rot="5400000">
              <a:off x="596882" y="834256"/>
              <a:ext cx="295180" cy="985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l-PL"/>
            </a:p>
          </p:txBody>
        </p:sp>
      </p:grpSp>
      <p:sp>
        <p:nvSpPr>
          <p:cNvPr id="38" name="Prostokąt 47">
            <a:extLst>
              <a:ext uri="{FF2B5EF4-FFF2-40B4-BE49-F238E27FC236}">
                <a16:creationId xmlns:a16="http://schemas.microsoft.com/office/drawing/2014/main" id="{B3059D7F-A34B-4421-9CBB-079F55580EE0}"/>
              </a:ext>
            </a:extLst>
          </p:cNvPr>
          <p:cNvSpPr/>
          <p:nvPr userDrawn="1"/>
        </p:nvSpPr>
        <p:spPr>
          <a:xfrm flipH="1">
            <a:off x="12138000" y="6372000"/>
            <a:ext cx="54000" cy="48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082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7735F4-1557-410A-BABA-A1C0FE0C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A961-B0D7-4DE2-AC20-410FDF27BAEE}" type="datetime1">
              <a:rPr lang="en-US" smtClean="0"/>
              <a:t>12/31/2021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954C8-A745-41A4-AAD0-A49124911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6D04F-F2B5-4DC6-AC72-0D7B2FF0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9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866149-D9DB-4110-BE38-E3F6E4BC5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0"/>
            <a:ext cx="10947022" cy="972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noProof="0"/>
              <a:t>Write 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543A4-A38A-42F0-B552-F0A92F184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124744"/>
            <a:ext cx="10944225" cy="518457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E0776-F1A8-4911-A447-3C456A482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93733" y="6446006"/>
            <a:ext cx="108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E654C-FB81-48A0-9E98-02273583F8F4}" type="datetime1">
              <a:rPr lang="en-US" noProof="0" smtClean="0"/>
              <a:t>12/31/2021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05E99-3851-4853-A693-D2F34F1D76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696" y="6445302"/>
            <a:ext cx="6285777" cy="3822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Footer</a:t>
            </a:r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70682-E008-4E8D-9CC5-59A9D1A18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97110" y="6446006"/>
            <a:ext cx="7683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noProof="0" smtClean="0"/>
              <a:pPr/>
              <a:t>‹#›</a:t>
            </a:fld>
            <a:endParaRPr lang="en-US" noProof="0"/>
          </a:p>
        </p:txBody>
      </p:sp>
      <p:grpSp>
        <p:nvGrpSpPr>
          <p:cNvPr id="40" name="Grupa 39"/>
          <p:cNvGrpSpPr/>
          <p:nvPr userDrawn="1"/>
        </p:nvGrpSpPr>
        <p:grpSpPr>
          <a:xfrm>
            <a:off x="0" y="0"/>
            <a:ext cx="121194" cy="972000"/>
            <a:chOff x="672539" y="397517"/>
            <a:chExt cx="121194" cy="972000"/>
          </a:xfrm>
          <a:solidFill>
            <a:schemeClr val="accent4"/>
          </a:solidFill>
        </p:grpSpPr>
        <p:sp>
          <p:nvSpPr>
            <p:cNvPr id="41" name="Prostokąt 40"/>
            <p:cNvSpPr/>
            <p:nvPr/>
          </p:nvSpPr>
          <p:spPr>
            <a:xfrm>
              <a:off x="672539" y="397517"/>
              <a:ext cx="54000" cy="9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l-PL"/>
            </a:p>
          </p:txBody>
        </p:sp>
        <p:sp>
          <p:nvSpPr>
            <p:cNvPr id="42" name="Trójkąt równoramienny 41"/>
            <p:cNvSpPr/>
            <p:nvPr/>
          </p:nvSpPr>
          <p:spPr>
            <a:xfrm rot="5400000">
              <a:off x="596882" y="834256"/>
              <a:ext cx="295180" cy="985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l-PL"/>
            </a:p>
          </p:txBody>
        </p:sp>
      </p:grpSp>
      <p:sp>
        <p:nvSpPr>
          <p:cNvPr id="48" name="Prostokąt 47"/>
          <p:cNvSpPr/>
          <p:nvPr/>
        </p:nvSpPr>
        <p:spPr>
          <a:xfrm flipH="1">
            <a:off x="12138000" y="6372000"/>
            <a:ext cx="54000" cy="48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580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4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287">
          <p15:clr>
            <a:srgbClr val="F26B43"/>
          </p15:clr>
        </p15:guide>
        <p15:guide id="2" orient="horz" pos="709">
          <p15:clr>
            <a:srgbClr val="F26B43"/>
          </p15:clr>
        </p15:guide>
        <p15:guide id="3" orient="horz" pos="3974">
          <p15:clr>
            <a:srgbClr val="F26B43"/>
          </p15:clr>
        </p15:guide>
        <p15:guide id="4" pos="39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1F35486-F683-4049-A3D4-194366DF5CE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16F1791-910D-45EB-AD5F-1A3D0872F028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>
                <a:solidFill>
                  <a:schemeClr val="bg1"/>
                </a:solidFill>
                <a:cs typeface="Calibri Light"/>
              </a:rPr>
              <a:t>Together Home High Needs Packages</a:t>
            </a:r>
            <a:br>
              <a:rPr lang="en-GB" b="1">
                <a:solidFill>
                  <a:schemeClr val="bg1"/>
                </a:solidFill>
                <a:cs typeface="Calibri Light"/>
              </a:rPr>
            </a:br>
            <a:r>
              <a:rPr lang="en-GB" b="1">
                <a:solidFill>
                  <a:schemeClr val="bg1"/>
                </a:solidFill>
                <a:cs typeface="Calibri Light"/>
              </a:rPr>
              <a:t>Funding approved in 2020-2021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94F918-8C05-41CC-BCC1-DC9B53976B0F}"/>
              </a:ext>
            </a:extLst>
          </p:cNvPr>
          <p:cNvSpPr txBox="1"/>
          <p:nvPr/>
        </p:nvSpPr>
        <p:spPr>
          <a:xfrm>
            <a:off x="838200" y="2074537"/>
            <a:ext cx="10845491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68 referrals were received for HNP funding in 2020-21. </a:t>
            </a:r>
            <a:endParaRPr lang="en-US" sz="3200" dirty="0">
              <a:solidFill>
                <a:schemeClr val="bg1"/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cs typeface="Calibri"/>
              </a:rPr>
              <a:t>Over $1.6 m was approved in HNP funding across 58 packages.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cs typeface="Calibri"/>
              </a:rPr>
              <a:t>$1.38 m was for new packages, and the rest was through reviews of existing packages to address newly identified support needs.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cs typeface="Calibri" panose="020F0502020204030204"/>
              </a:rPr>
              <a:t>HNP funding was approved for a wide range of support needs, including assessments that may assist in applications for mainstream supports such as the NDIS. </a:t>
            </a:r>
          </a:p>
        </p:txBody>
      </p:sp>
    </p:spTree>
    <p:extLst>
      <p:ext uri="{BB962C8B-B14F-4D97-AF65-F5344CB8AC3E}">
        <p14:creationId xmlns:p14="http://schemas.microsoft.com/office/powerpoint/2010/main" val="313409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22489" y="303038"/>
            <a:ext cx="10947022" cy="972000"/>
          </a:xfrm>
        </p:spPr>
        <p:txBody>
          <a:bodyPr/>
          <a:lstStyle/>
          <a:p>
            <a:pPr algn="ctr"/>
            <a:r>
              <a:rPr lang="en-US" b="1" dirty="0"/>
              <a:t>Priority groups</a:t>
            </a:r>
          </a:p>
        </p:txBody>
      </p:sp>
      <p:grpSp>
        <p:nvGrpSpPr>
          <p:cNvPr id="80" name="Grupa 2">
            <a:extLst>
              <a:ext uri="{FF2B5EF4-FFF2-40B4-BE49-F238E27FC236}">
                <a16:creationId xmlns:a16="http://schemas.microsoft.com/office/drawing/2014/main" id="{3F5A5A96-FD92-4138-907D-0EC3B80B608A}"/>
              </a:ext>
            </a:extLst>
          </p:cNvPr>
          <p:cNvGrpSpPr/>
          <p:nvPr/>
        </p:nvGrpSpPr>
        <p:grpSpPr>
          <a:xfrm>
            <a:off x="331036" y="1748588"/>
            <a:ext cx="1152128" cy="4743745"/>
            <a:chOff x="983432" y="1332260"/>
            <a:chExt cx="1152128" cy="4743745"/>
          </a:xfrm>
        </p:grpSpPr>
        <p:grpSp>
          <p:nvGrpSpPr>
            <p:cNvPr id="81" name="Grupa 1">
              <a:extLst>
                <a:ext uri="{FF2B5EF4-FFF2-40B4-BE49-F238E27FC236}">
                  <a16:creationId xmlns:a16="http://schemas.microsoft.com/office/drawing/2014/main" id="{B96D11FF-903B-4FDF-A9E0-180F409300C9}"/>
                </a:ext>
              </a:extLst>
            </p:cNvPr>
            <p:cNvGrpSpPr/>
            <p:nvPr/>
          </p:nvGrpSpPr>
          <p:grpSpPr>
            <a:xfrm>
              <a:off x="1073517" y="2910651"/>
              <a:ext cx="968527" cy="3165354"/>
              <a:chOff x="4416273" y="4493792"/>
              <a:chExt cx="487147" cy="1592101"/>
            </a:xfrm>
            <a:solidFill>
              <a:schemeClr val="bg2">
                <a:lumMod val="50000"/>
              </a:schemeClr>
            </a:solidFill>
          </p:grpSpPr>
          <p:sp>
            <p:nvSpPr>
              <p:cNvPr id="151" name="Oval 6">
                <a:extLst>
                  <a:ext uri="{FF2B5EF4-FFF2-40B4-BE49-F238E27FC236}">
                    <a16:creationId xmlns:a16="http://schemas.microsoft.com/office/drawing/2014/main" id="{4F50B8C2-8FE4-4B5A-8BE5-7796220669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273" y="5974590"/>
                <a:ext cx="487147" cy="11130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2" name="Freeform 7">
                <a:extLst>
                  <a:ext uri="{FF2B5EF4-FFF2-40B4-BE49-F238E27FC236}">
                    <a16:creationId xmlns:a16="http://schemas.microsoft.com/office/drawing/2014/main" id="{646AC45B-6154-4AF1-9F47-BF0F33C3F4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5002" y="4493792"/>
                <a:ext cx="111303" cy="1558226"/>
              </a:xfrm>
              <a:custGeom>
                <a:avLst/>
                <a:gdLst>
                  <a:gd name="T0" fmla="*/ 19 w 19"/>
                  <a:gd name="T1" fmla="*/ 263 h 266"/>
                  <a:gd name="T2" fmla="*/ 19 w 19"/>
                  <a:gd name="T3" fmla="*/ 0 h 266"/>
                  <a:gd name="T4" fmla="*/ 0 w 19"/>
                  <a:gd name="T5" fmla="*/ 0 h 266"/>
                  <a:gd name="T6" fmla="*/ 0 w 19"/>
                  <a:gd name="T7" fmla="*/ 263 h 266"/>
                  <a:gd name="T8" fmla="*/ 0 w 19"/>
                  <a:gd name="T9" fmla="*/ 263 h 266"/>
                  <a:gd name="T10" fmla="*/ 10 w 19"/>
                  <a:gd name="T11" fmla="*/ 266 h 266"/>
                  <a:gd name="T12" fmla="*/ 19 w 19"/>
                  <a:gd name="T13" fmla="*/ 263 h 266"/>
                  <a:gd name="T14" fmla="*/ 19 w 19"/>
                  <a:gd name="T15" fmla="*/ 263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266">
                    <a:moveTo>
                      <a:pt x="19" y="263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63"/>
                      <a:pt x="0" y="263"/>
                      <a:pt x="0" y="263"/>
                    </a:cubicBezTo>
                    <a:cubicBezTo>
                      <a:pt x="0" y="263"/>
                      <a:pt x="0" y="263"/>
                      <a:pt x="0" y="263"/>
                    </a:cubicBezTo>
                    <a:cubicBezTo>
                      <a:pt x="0" y="265"/>
                      <a:pt x="4" y="266"/>
                      <a:pt x="10" y="266"/>
                    </a:cubicBezTo>
                    <a:cubicBezTo>
                      <a:pt x="15" y="266"/>
                      <a:pt x="19" y="265"/>
                      <a:pt x="19" y="263"/>
                    </a:cubicBezTo>
                    <a:cubicBezTo>
                      <a:pt x="19" y="263"/>
                      <a:pt x="19" y="263"/>
                      <a:pt x="19" y="2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2" name="Grupa 154">
              <a:extLst>
                <a:ext uri="{FF2B5EF4-FFF2-40B4-BE49-F238E27FC236}">
                  <a16:creationId xmlns:a16="http://schemas.microsoft.com/office/drawing/2014/main" id="{088D4EE6-F523-4941-9F44-D52FCA8D1D1B}"/>
                </a:ext>
              </a:extLst>
            </p:cNvPr>
            <p:cNvGrpSpPr/>
            <p:nvPr/>
          </p:nvGrpSpPr>
          <p:grpSpPr>
            <a:xfrm>
              <a:off x="983432" y="1332260"/>
              <a:ext cx="1152128" cy="2601674"/>
              <a:chOff x="8528456" y="3946674"/>
              <a:chExt cx="726041" cy="1639507"/>
            </a:xfrm>
          </p:grpSpPr>
          <p:sp>
            <p:nvSpPr>
              <p:cNvPr id="83" name="Dowolny kształt: kształt 155">
                <a:extLst>
                  <a:ext uri="{FF2B5EF4-FFF2-40B4-BE49-F238E27FC236}">
                    <a16:creationId xmlns:a16="http://schemas.microsoft.com/office/drawing/2014/main" id="{D8F8A43E-4596-42E9-AF40-3866BA8C9696}"/>
                  </a:ext>
                </a:extLst>
              </p:cNvPr>
              <p:cNvSpPr/>
              <p:nvPr/>
            </p:nvSpPr>
            <p:spPr>
              <a:xfrm>
                <a:off x="8976518" y="4055822"/>
                <a:ext cx="277979" cy="391439"/>
              </a:xfrm>
              <a:custGeom>
                <a:avLst/>
                <a:gdLst>
                  <a:gd name="connsiteX0" fmla="*/ 23994 w 466725"/>
                  <a:gd name="connsiteY0" fmla="*/ 218696 h 657225"/>
                  <a:gd name="connsiteX1" fmla="*/ 218304 w 466725"/>
                  <a:gd name="connsiteY1" fmla="*/ 666371 h 657225"/>
                  <a:gd name="connsiteX2" fmla="*/ 470716 w 466725"/>
                  <a:gd name="connsiteY2" fmla="*/ 24386 h 657225"/>
                  <a:gd name="connsiteX3" fmla="*/ 23994 w 466725"/>
                  <a:gd name="connsiteY3" fmla="*/ 218696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725" h="657225">
                    <a:moveTo>
                      <a:pt x="23994" y="218696"/>
                    </a:moveTo>
                    <a:cubicBezTo>
                      <a:pt x="-45539" y="395861"/>
                      <a:pt x="41139" y="596839"/>
                      <a:pt x="218304" y="666371"/>
                    </a:cubicBezTo>
                    <a:lnTo>
                      <a:pt x="470716" y="24386"/>
                    </a:lnTo>
                    <a:cubicBezTo>
                      <a:pt x="293551" y="-46099"/>
                      <a:pt x="93526" y="41531"/>
                      <a:pt x="23994" y="218696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4" name="Dowolny kształt: kształt 156">
                <a:extLst>
                  <a:ext uri="{FF2B5EF4-FFF2-40B4-BE49-F238E27FC236}">
                    <a16:creationId xmlns:a16="http://schemas.microsoft.com/office/drawing/2014/main" id="{682D4DB3-1EDD-411D-A90A-7A24B1AF0861}"/>
                  </a:ext>
                </a:extLst>
              </p:cNvPr>
              <p:cNvSpPr/>
              <p:nvPr/>
            </p:nvSpPr>
            <p:spPr>
              <a:xfrm>
                <a:off x="8976518" y="4546206"/>
                <a:ext cx="277979" cy="391439"/>
              </a:xfrm>
              <a:custGeom>
                <a:avLst/>
                <a:gdLst>
                  <a:gd name="connsiteX0" fmla="*/ 23994 w 466725"/>
                  <a:gd name="connsiteY0" fmla="*/ 218304 h 657225"/>
                  <a:gd name="connsiteX1" fmla="*/ 218304 w 466725"/>
                  <a:gd name="connsiteY1" fmla="*/ 665979 h 657225"/>
                  <a:gd name="connsiteX2" fmla="*/ 470716 w 466725"/>
                  <a:gd name="connsiteY2" fmla="*/ 23994 h 657225"/>
                  <a:gd name="connsiteX3" fmla="*/ 23994 w 466725"/>
                  <a:gd name="connsiteY3" fmla="*/ 218304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725" h="657225">
                    <a:moveTo>
                      <a:pt x="23994" y="218304"/>
                    </a:moveTo>
                    <a:cubicBezTo>
                      <a:pt x="-45539" y="395469"/>
                      <a:pt x="41139" y="596446"/>
                      <a:pt x="218304" y="665979"/>
                    </a:cubicBezTo>
                    <a:lnTo>
                      <a:pt x="470716" y="23994"/>
                    </a:lnTo>
                    <a:cubicBezTo>
                      <a:pt x="293551" y="-45539"/>
                      <a:pt x="93526" y="41139"/>
                      <a:pt x="23994" y="218304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5" name="Dowolny kształt: kształt 157">
                <a:extLst>
                  <a:ext uri="{FF2B5EF4-FFF2-40B4-BE49-F238E27FC236}">
                    <a16:creationId xmlns:a16="http://schemas.microsoft.com/office/drawing/2014/main" id="{71C6D7AC-83DC-47B3-A898-1A766F578735}"/>
                  </a:ext>
                </a:extLst>
              </p:cNvPr>
              <p:cNvSpPr/>
              <p:nvPr/>
            </p:nvSpPr>
            <p:spPr>
              <a:xfrm>
                <a:off x="8976518" y="5036689"/>
                <a:ext cx="277979" cy="391439"/>
              </a:xfrm>
              <a:custGeom>
                <a:avLst/>
                <a:gdLst>
                  <a:gd name="connsiteX0" fmla="*/ 23994 w 466725"/>
                  <a:gd name="connsiteY0" fmla="*/ 218696 h 657225"/>
                  <a:gd name="connsiteX1" fmla="*/ 218304 w 466725"/>
                  <a:gd name="connsiteY1" fmla="*/ 666371 h 657225"/>
                  <a:gd name="connsiteX2" fmla="*/ 470716 w 466725"/>
                  <a:gd name="connsiteY2" fmla="*/ 24386 h 657225"/>
                  <a:gd name="connsiteX3" fmla="*/ 23994 w 466725"/>
                  <a:gd name="connsiteY3" fmla="*/ 218696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725" h="657225">
                    <a:moveTo>
                      <a:pt x="23994" y="218696"/>
                    </a:moveTo>
                    <a:cubicBezTo>
                      <a:pt x="-45539" y="395861"/>
                      <a:pt x="41139" y="596839"/>
                      <a:pt x="218304" y="666371"/>
                    </a:cubicBezTo>
                    <a:lnTo>
                      <a:pt x="470716" y="24386"/>
                    </a:lnTo>
                    <a:cubicBezTo>
                      <a:pt x="293551" y="-46099"/>
                      <a:pt x="93526" y="41531"/>
                      <a:pt x="23994" y="218696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8" name="Dowolny kształt: kształt 158">
                <a:extLst>
                  <a:ext uri="{FF2B5EF4-FFF2-40B4-BE49-F238E27FC236}">
                    <a16:creationId xmlns:a16="http://schemas.microsoft.com/office/drawing/2014/main" id="{66BA397C-A250-4B31-9D04-7BCCC34DE9F2}"/>
                  </a:ext>
                </a:extLst>
              </p:cNvPr>
              <p:cNvSpPr/>
              <p:nvPr/>
            </p:nvSpPr>
            <p:spPr>
              <a:xfrm>
                <a:off x="8528456" y="4055566"/>
                <a:ext cx="277979" cy="397112"/>
              </a:xfrm>
              <a:custGeom>
                <a:avLst/>
                <a:gdLst>
                  <a:gd name="connsiteX0" fmla="*/ 447675 w 466725"/>
                  <a:gd name="connsiteY0" fmla="*/ 219125 h 666750"/>
                  <a:gd name="connsiteX1" fmla="*/ 253365 w 466725"/>
                  <a:gd name="connsiteY1" fmla="*/ 666800 h 666750"/>
                  <a:gd name="connsiteX2" fmla="*/ 0 w 466725"/>
                  <a:gd name="connsiteY2" fmla="*/ 23862 h 666750"/>
                  <a:gd name="connsiteX3" fmla="*/ 447675 w 466725"/>
                  <a:gd name="connsiteY3" fmla="*/ 219125 h 666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725" h="666750">
                    <a:moveTo>
                      <a:pt x="447675" y="219125"/>
                    </a:moveTo>
                    <a:cubicBezTo>
                      <a:pt x="517208" y="396290"/>
                      <a:pt x="430530" y="597267"/>
                      <a:pt x="253365" y="666800"/>
                    </a:cubicBezTo>
                    <a:lnTo>
                      <a:pt x="0" y="23862"/>
                    </a:lnTo>
                    <a:cubicBezTo>
                      <a:pt x="177165" y="-45670"/>
                      <a:pt x="378143" y="41960"/>
                      <a:pt x="447675" y="219125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Dowolny kształt: kształt 159">
                <a:extLst>
                  <a:ext uri="{FF2B5EF4-FFF2-40B4-BE49-F238E27FC236}">
                    <a16:creationId xmlns:a16="http://schemas.microsoft.com/office/drawing/2014/main" id="{C92577B3-683A-4823-822A-BF08E1680DB0}"/>
                  </a:ext>
                </a:extLst>
              </p:cNvPr>
              <p:cNvSpPr/>
              <p:nvPr/>
            </p:nvSpPr>
            <p:spPr>
              <a:xfrm>
                <a:off x="8528456" y="4546206"/>
                <a:ext cx="277979" cy="391439"/>
              </a:xfrm>
              <a:custGeom>
                <a:avLst/>
                <a:gdLst>
                  <a:gd name="connsiteX0" fmla="*/ 447675 w 466725"/>
                  <a:gd name="connsiteY0" fmla="*/ 218304 h 657225"/>
                  <a:gd name="connsiteX1" fmla="*/ 253365 w 466725"/>
                  <a:gd name="connsiteY1" fmla="*/ 665979 h 657225"/>
                  <a:gd name="connsiteX2" fmla="*/ 0 w 466725"/>
                  <a:gd name="connsiteY2" fmla="*/ 23994 h 657225"/>
                  <a:gd name="connsiteX3" fmla="*/ 447675 w 466725"/>
                  <a:gd name="connsiteY3" fmla="*/ 218304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725" h="657225">
                    <a:moveTo>
                      <a:pt x="447675" y="218304"/>
                    </a:moveTo>
                    <a:cubicBezTo>
                      <a:pt x="517208" y="395469"/>
                      <a:pt x="430530" y="596446"/>
                      <a:pt x="253365" y="665979"/>
                    </a:cubicBezTo>
                    <a:lnTo>
                      <a:pt x="0" y="23994"/>
                    </a:lnTo>
                    <a:cubicBezTo>
                      <a:pt x="177165" y="-45539"/>
                      <a:pt x="378143" y="41139"/>
                      <a:pt x="447675" y="218304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Dowolny kształt: kształt 160">
                <a:extLst>
                  <a:ext uri="{FF2B5EF4-FFF2-40B4-BE49-F238E27FC236}">
                    <a16:creationId xmlns:a16="http://schemas.microsoft.com/office/drawing/2014/main" id="{CFEFD0DD-26DC-4579-8D19-9D2BE6372251}"/>
                  </a:ext>
                </a:extLst>
              </p:cNvPr>
              <p:cNvSpPr/>
              <p:nvPr/>
            </p:nvSpPr>
            <p:spPr>
              <a:xfrm>
                <a:off x="8528456" y="5036689"/>
                <a:ext cx="277979" cy="391439"/>
              </a:xfrm>
              <a:custGeom>
                <a:avLst/>
                <a:gdLst>
                  <a:gd name="connsiteX0" fmla="*/ 447675 w 466725"/>
                  <a:gd name="connsiteY0" fmla="*/ 218696 h 657225"/>
                  <a:gd name="connsiteX1" fmla="*/ 253365 w 466725"/>
                  <a:gd name="connsiteY1" fmla="*/ 666371 h 657225"/>
                  <a:gd name="connsiteX2" fmla="*/ 0 w 466725"/>
                  <a:gd name="connsiteY2" fmla="*/ 24386 h 657225"/>
                  <a:gd name="connsiteX3" fmla="*/ 447675 w 466725"/>
                  <a:gd name="connsiteY3" fmla="*/ 218696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725" h="657225">
                    <a:moveTo>
                      <a:pt x="447675" y="218696"/>
                    </a:moveTo>
                    <a:cubicBezTo>
                      <a:pt x="517208" y="395861"/>
                      <a:pt x="430530" y="596839"/>
                      <a:pt x="253365" y="666371"/>
                    </a:cubicBezTo>
                    <a:lnTo>
                      <a:pt x="0" y="24386"/>
                    </a:lnTo>
                    <a:cubicBezTo>
                      <a:pt x="177165" y="-46099"/>
                      <a:pt x="378143" y="41531"/>
                      <a:pt x="447675" y="218696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1" name="Dowolny kształt: kształt 161">
                <a:extLst>
                  <a:ext uri="{FF2B5EF4-FFF2-40B4-BE49-F238E27FC236}">
                    <a16:creationId xmlns:a16="http://schemas.microsoft.com/office/drawing/2014/main" id="{7B10CEB1-0496-4787-9B75-8850C68F92F1}"/>
                  </a:ext>
                </a:extLst>
              </p:cNvPr>
              <p:cNvSpPr/>
              <p:nvPr/>
            </p:nvSpPr>
            <p:spPr>
              <a:xfrm>
                <a:off x="8626599" y="3946674"/>
                <a:ext cx="527593" cy="1639507"/>
              </a:xfrm>
              <a:custGeom>
                <a:avLst/>
                <a:gdLst>
                  <a:gd name="connsiteX0" fmla="*/ 675323 w 885825"/>
                  <a:gd name="connsiteY0" fmla="*/ 2755583 h 2752725"/>
                  <a:gd name="connsiteX1" fmla="*/ 218123 w 885825"/>
                  <a:gd name="connsiteY1" fmla="*/ 2755583 h 2752725"/>
                  <a:gd name="connsiteX2" fmla="*/ 0 w 885825"/>
                  <a:gd name="connsiteY2" fmla="*/ 2537460 h 2752725"/>
                  <a:gd name="connsiteX3" fmla="*/ 0 w 885825"/>
                  <a:gd name="connsiteY3" fmla="*/ 218123 h 2752725"/>
                  <a:gd name="connsiteX4" fmla="*/ 218123 w 885825"/>
                  <a:gd name="connsiteY4" fmla="*/ 0 h 2752725"/>
                  <a:gd name="connsiteX5" fmla="*/ 675323 w 885825"/>
                  <a:gd name="connsiteY5" fmla="*/ 0 h 2752725"/>
                  <a:gd name="connsiteX6" fmla="*/ 893445 w 885825"/>
                  <a:gd name="connsiteY6" fmla="*/ 218123 h 2752725"/>
                  <a:gd name="connsiteX7" fmla="*/ 893445 w 885825"/>
                  <a:gd name="connsiteY7" fmla="*/ 2537460 h 2752725"/>
                  <a:gd name="connsiteX8" fmla="*/ 675323 w 885825"/>
                  <a:gd name="connsiteY8" fmla="*/ 2755583 h 2752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5825" h="2752725">
                    <a:moveTo>
                      <a:pt x="675323" y="2755583"/>
                    </a:moveTo>
                    <a:lnTo>
                      <a:pt x="218123" y="2755583"/>
                    </a:lnTo>
                    <a:cubicBezTo>
                      <a:pt x="98108" y="2755583"/>
                      <a:pt x="0" y="2657475"/>
                      <a:pt x="0" y="2537460"/>
                    </a:cubicBezTo>
                    <a:lnTo>
                      <a:pt x="0" y="218123"/>
                    </a:lnTo>
                    <a:cubicBezTo>
                      <a:pt x="0" y="98108"/>
                      <a:pt x="98108" y="0"/>
                      <a:pt x="218123" y="0"/>
                    </a:cubicBezTo>
                    <a:lnTo>
                      <a:pt x="675323" y="0"/>
                    </a:lnTo>
                    <a:cubicBezTo>
                      <a:pt x="795338" y="0"/>
                      <a:pt x="893445" y="98108"/>
                      <a:pt x="893445" y="218123"/>
                    </a:cubicBezTo>
                    <a:lnTo>
                      <a:pt x="893445" y="2537460"/>
                    </a:lnTo>
                    <a:cubicBezTo>
                      <a:pt x="893445" y="2657475"/>
                      <a:pt x="795338" y="2755583"/>
                      <a:pt x="675323" y="2755583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2" name="Dowolny kształt: kształt 162">
                <a:extLst>
                  <a:ext uri="{FF2B5EF4-FFF2-40B4-BE49-F238E27FC236}">
                    <a16:creationId xmlns:a16="http://schemas.microsoft.com/office/drawing/2014/main" id="{E6B72469-1777-4EA5-AD87-EF69F13603E5}"/>
                  </a:ext>
                </a:extLst>
              </p:cNvPr>
              <p:cNvSpPr/>
              <p:nvPr/>
            </p:nvSpPr>
            <p:spPr>
              <a:xfrm>
                <a:off x="8704888" y="4127644"/>
                <a:ext cx="374421" cy="374420"/>
              </a:xfrm>
              <a:custGeom>
                <a:avLst/>
                <a:gdLst>
                  <a:gd name="connsiteX0" fmla="*/ 630555 w 628650"/>
                  <a:gd name="connsiteY0" fmla="*/ 315278 h 628650"/>
                  <a:gd name="connsiteX1" fmla="*/ 315278 w 628650"/>
                  <a:gd name="connsiteY1" fmla="*/ 630555 h 628650"/>
                  <a:gd name="connsiteX2" fmla="*/ 0 w 628650"/>
                  <a:gd name="connsiteY2" fmla="*/ 315278 h 628650"/>
                  <a:gd name="connsiteX3" fmla="*/ 315278 w 628650"/>
                  <a:gd name="connsiteY3" fmla="*/ 0 h 628650"/>
                  <a:gd name="connsiteX4" fmla="*/ 630555 w 628650"/>
                  <a:gd name="connsiteY4" fmla="*/ 315278 h 628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8650" h="628650">
                    <a:moveTo>
                      <a:pt x="630555" y="315278"/>
                    </a:moveTo>
                    <a:cubicBezTo>
                      <a:pt x="630555" y="489400"/>
                      <a:pt x="489401" y="630555"/>
                      <a:pt x="315278" y="630555"/>
                    </a:cubicBezTo>
                    <a:cubicBezTo>
                      <a:pt x="141155" y="630555"/>
                      <a:pt x="0" y="489400"/>
                      <a:pt x="0" y="315278"/>
                    </a:cubicBezTo>
                    <a:cubicBezTo>
                      <a:pt x="0" y="141155"/>
                      <a:pt x="141155" y="0"/>
                      <a:pt x="315278" y="0"/>
                    </a:cubicBezTo>
                    <a:cubicBezTo>
                      <a:pt x="489401" y="0"/>
                      <a:pt x="630555" y="141155"/>
                      <a:pt x="630555" y="315278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6" name="Dowolny kształt: kształt 163">
                <a:extLst>
                  <a:ext uri="{FF2B5EF4-FFF2-40B4-BE49-F238E27FC236}">
                    <a16:creationId xmlns:a16="http://schemas.microsoft.com/office/drawing/2014/main" id="{1FBE3485-4892-4CD1-8B60-B2816EEF0EDC}"/>
                  </a:ext>
                </a:extLst>
              </p:cNvPr>
              <p:cNvSpPr/>
              <p:nvPr/>
            </p:nvSpPr>
            <p:spPr>
              <a:xfrm>
                <a:off x="8687869" y="4055596"/>
                <a:ext cx="408459" cy="260960"/>
              </a:xfrm>
              <a:custGeom>
                <a:avLst/>
                <a:gdLst>
                  <a:gd name="connsiteX0" fmla="*/ 13335 w 685800"/>
                  <a:gd name="connsiteY0" fmla="*/ 436245 h 438150"/>
                  <a:gd name="connsiteX1" fmla="*/ 344805 w 685800"/>
                  <a:gd name="connsiteY1" fmla="*/ 104775 h 438150"/>
                  <a:gd name="connsiteX2" fmla="*/ 675323 w 685800"/>
                  <a:gd name="connsiteY2" fmla="*/ 436245 h 438150"/>
                  <a:gd name="connsiteX3" fmla="*/ 675323 w 685800"/>
                  <a:gd name="connsiteY3" fmla="*/ 442912 h 438150"/>
                  <a:gd name="connsiteX4" fmla="*/ 689610 w 685800"/>
                  <a:gd name="connsiteY4" fmla="*/ 344805 h 438150"/>
                  <a:gd name="connsiteX5" fmla="*/ 344805 w 685800"/>
                  <a:gd name="connsiteY5" fmla="*/ 0 h 438150"/>
                  <a:gd name="connsiteX6" fmla="*/ 0 w 685800"/>
                  <a:gd name="connsiteY6" fmla="*/ 344805 h 438150"/>
                  <a:gd name="connsiteX7" fmla="*/ 14288 w 685800"/>
                  <a:gd name="connsiteY7" fmla="*/ 442912 h 438150"/>
                  <a:gd name="connsiteX8" fmla="*/ 13335 w 685800"/>
                  <a:gd name="connsiteY8" fmla="*/ 436245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85800" h="438150">
                    <a:moveTo>
                      <a:pt x="13335" y="436245"/>
                    </a:moveTo>
                    <a:cubicBezTo>
                      <a:pt x="13335" y="253365"/>
                      <a:pt x="161925" y="104775"/>
                      <a:pt x="344805" y="104775"/>
                    </a:cubicBezTo>
                    <a:cubicBezTo>
                      <a:pt x="527685" y="104775"/>
                      <a:pt x="675323" y="253365"/>
                      <a:pt x="675323" y="436245"/>
                    </a:cubicBezTo>
                    <a:cubicBezTo>
                      <a:pt x="675323" y="438150"/>
                      <a:pt x="675323" y="441008"/>
                      <a:pt x="675323" y="442912"/>
                    </a:cubicBezTo>
                    <a:cubicBezTo>
                      <a:pt x="684848" y="411480"/>
                      <a:pt x="689610" y="379095"/>
                      <a:pt x="689610" y="344805"/>
                    </a:cubicBezTo>
                    <a:cubicBezTo>
                      <a:pt x="689610" y="154305"/>
                      <a:pt x="535305" y="0"/>
                      <a:pt x="344805" y="0"/>
                    </a:cubicBezTo>
                    <a:cubicBezTo>
                      <a:pt x="154305" y="0"/>
                      <a:pt x="0" y="154305"/>
                      <a:pt x="0" y="344805"/>
                    </a:cubicBezTo>
                    <a:cubicBezTo>
                      <a:pt x="0" y="379095"/>
                      <a:pt x="4763" y="411480"/>
                      <a:pt x="14288" y="442912"/>
                    </a:cubicBezTo>
                    <a:cubicBezTo>
                      <a:pt x="13335" y="441008"/>
                      <a:pt x="13335" y="439103"/>
                      <a:pt x="13335" y="436245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7" name="Dowolny kształt: kształt 165">
                <a:extLst>
                  <a:ext uri="{FF2B5EF4-FFF2-40B4-BE49-F238E27FC236}">
                    <a16:creationId xmlns:a16="http://schemas.microsoft.com/office/drawing/2014/main" id="{2B17C16E-D64D-47D2-A0BD-4A6F45E27D7F}"/>
                  </a:ext>
                </a:extLst>
              </p:cNvPr>
              <p:cNvSpPr/>
              <p:nvPr/>
            </p:nvSpPr>
            <p:spPr>
              <a:xfrm>
                <a:off x="8704888" y="4617794"/>
                <a:ext cx="374421" cy="374420"/>
              </a:xfrm>
              <a:custGeom>
                <a:avLst/>
                <a:gdLst>
                  <a:gd name="connsiteX0" fmla="*/ 630555 w 628650"/>
                  <a:gd name="connsiteY0" fmla="*/ 315277 h 628650"/>
                  <a:gd name="connsiteX1" fmla="*/ 315278 w 628650"/>
                  <a:gd name="connsiteY1" fmla="*/ 630555 h 628650"/>
                  <a:gd name="connsiteX2" fmla="*/ 0 w 628650"/>
                  <a:gd name="connsiteY2" fmla="*/ 315277 h 628650"/>
                  <a:gd name="connsiteX3" fmla="*/ 315278 w 628650"/>
                  <a:gd name="connsiteY3" fmla="*/ 0 h 628650"/>
                  <a:gd name="connsiteX4" fmla="*/ 630555 w 628650"/>
                  <a:gd name="connsiteY4" fmla="*/ 315277 h 628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8650" h="628650">
                    <a:moveTo>
                      <a:pt x="630555" y="315277"/>
                    </a:moveTo>
                    <a:cubicBezTo>
                      <a:pt x="630555" y="489400"/>
                      <a:pt x="489401" y="630555"/>
                      <a:pt x="315278" y="630555"/>
                    </a:cubicBezTo>
                    <a:cubicBezTo>
                      <a:pt x="141155" y="630555"/>
                      <a:pt x="0" y="489400"/>
                      <a:pt x="0" y="315277"/>
                    </a:cubicBezTo>
                    <a:cubicBezTo>
                      <a:pt x="0" y="141155"/>
                      <a:pt x="141155" y="0"/>
                      <a:pt x="315278" y="0"/>
                    </a:cubicBezTo>
                    <a:cubicBezTo>
                      <a:pt x="489401" y="0"/>
                      <a:pt x="630555" y="141155"/>
                      <a:pt x="630555" y="315277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8" name="Dowolny kształt: kształt 166">
                <a:extLst>
                  <a:ext uri="{FF2B5EF4-FFF2-40B4-BE49-F238E27FC236}">
                    <a16:creationId xmlns:a16="http://schemas.microsoft.com/office/drawing/2014/main" id="{C91EC43E-F3D9-446B-A30F-59E405EB4A49}"/>
                  </a:ext>
                </a:extLst>
              </p:cNvPr>
              <p:cNvSpPr/>
              <p:nvPr/>
            </p:nvSpPr>
            <p:spPr>
              <a:xfrm>
                <a:off x="8687869" y="4546313"/>
                <a:ext cx="408459" cy="260960"/>
              </a:xfrm>
              <a:custGeom>
                <a:avLst/>
                <a:gdLst>
                  <a:gd name="connsiteX0" fmla="*/ 13335 w 685800"/>
                  <a:gd name="connsiteY0" fmla="*/ 436245 h 438150"/>
                  <a:gd name="connsiteX1" fmla="*/ 344805 w 685800"/>
                  <a:gd name="connsiteY1" fmla="*/ 104775 h 438150"/>
                  <a:gd name="connsiteX2" fmla="*/ 675323 w 685800"/>
                  <a:gd name="connsiteY2" fmla="*/ 436245 h 438150"/>
                  <a:gd name="connsiteX3" fmla="*/ 675323 w 685800"/>
                  <a:gd name="connsiteY3" fmla="*/ 442913 h 438150"/>
                  <a:gd name="connsiteX4" fmla="*/ 689610 w 685800"/>
                  <a:gd name="connsiteY4" fmla="*/ 344805 h 438150"/>
                  <a:gd name="connsiteX5" fmla="*/ 344805 w 685800"/>
                  <a:gd name="connsiteY5" fmla="*/ 0 h 438150"/>
                  <a:gd name="connsiteX6" fmla="*/ 0 w 685800"/>
                  <a:gd name="connsiteY6" fmla="*/ 344805 h 438150"/>
                  <a:gd name="connsiteX7" fmla="*/ 14288 w 685800"/>
                  <a:gd name="connsiteY7" fmla="*/ 442913 h 438150"/>
                  <a:gd name="connsiteX8" fmla="*/ 13335 w 685800"/>
                  <a:gd name="connsiteY8" fmla="*/ 436245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85800" h="438150">
                    <a:moveTo>
                      <a:pt x="13335" y="436245"/>
                    </a:moveTo>
                    <a:cubicBezTo>
                      <a:pt x="13335" y="253365"/>
                      <a:pt x="161925" y="104775"/>
                      <a:pt x="344805" y="104775"/>
                    </a:cubicBezTo>
                    <a:cubicBezTo>
                      <a:pt x="527685" y="104775"/>
                      <a:pt x="675323" y="253365"/>
                      <a:pt x="675323" y="436245"/>
                    </a:cubicBezTo>
                    <a:cubicBezTo>
                      <a:pt x="675323" y="438150"/>
                      <a:pt x="675323" y="441008"/>
                      <a:pt x="675323" y="442913"/>
                    </a:cubicBezTo>
                    <a:cubicBezTo>
                      <a:pt x="684848" y="411480"/>
                      <a:pt x="689610" y="379095"/>
                      <a:pt x="689610" y="344805"/>
                    </a:cubicBezTo>
                    <a:cubicBezTo>
                      <a:pt x="689610" y="154305"/>
                      <a:pt x="535305" y="0"/>
                      <a:pt x="344805" y="0"/>
                    </a:cubicBezTo>
                    <a:cubicBezTo>
                      <a:pt x="154305" y="0"/>
                      <a:pt x="0" y="154305"/>
                      <a:pt x="0" y="344805"/>
                    </a:cubicBezTo>
                    <a:cubicBezTo>
                      <a:pt x="0" y="379095"/>
                      <a:pt x="4763" y="411480"/>
                      <a:pt x="14288" y="442913"/>
                    </a:cubicBezTo>
                    <a:cubicBezTo>
                      <a:pt x="13335" y="441008"/>
                      <a:pt x="13335" y="438150"/>
                      <a:pt x="13335" y="436245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9" name="Dowolny kształt: kształt 167">
                <a:extLst>
                  <a:ext uri="{FF2B5EF4-FFF2-40B4-BE49-F238E27FC236}">
                    <a16:creationId xmlns:a16="http://schemas.microsoft.com/office/drawing/2014/main" id="{E3202383-B2F5-46F8-AC59-7A1CD4A7DBD9}"/>
                  </a:ext>
                </a:extLst>
              </p:cNvPr>
              <p:cNvSpPr/>
              <p:nvPr/>
            </p:nvSpPr>
            <p:spPr>
              <a:xfrm>
                <a:off x="8704888" y="5108511"/>
                <a:ext cx="374421" cy="374420"/>
              </a:xfrm>
              <a:custGeom>
                <a:avLst/>
                <a:gdLst>
                  <a:gd name="connsiteX0" fmla="*/ 630555 w 628650"/>
                  <a:gd name="connsiteY0" fmla="*/ 315277 h 628650"/>
                  <a:gd name="connsiteX1" fmla="*/ 315278 w 628650"/>
                  <a:gd name="connsiteY1" fmla="*/ 630555 h 628650"/>
                  <a:gd name="connsiteX2" fmla="*/ 0 w 628650"/>
                  <a:gd name="connsiteY2" fmla="*/ 315277 h 628650"/>
                  <a:gd name="connsiteX3" fmla="*/ 315278 w 628650"/>
                  <a:gd name="connsiteY3" fmla="*/ 0 h 628650"/>
                  <a:gd name="connsiteX4" fmla="*/ 630555 w 628650"/>
                  <a:gd name="connsiteY4" fmla="*/ 315277 h 628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8650" h="628650">
                    <a:moveTo>
                      <a:pt x="630555" y="315277"/>
                    </a:moveTo>
                    <a:cubicBezTo>
                      <a:pt x="630555" y="489401"/>
                      <a:pt x="489401" y="630555"/>
                      <a:pt x="315278" y="630555"/>
                    </a:cubicBezTo>
                    <a:cubicBezTo>
                      <a:pt x="141155" y="630555"/>
                      <a:pt x="0" y="489401"/>
                      <a:pt x="0" y="315277"/>
                    </a:cubicBezTo>
                    <a:cubicBezTo>
                      <a:pt x="0" y="141155"/>
                      <a:pt x="141155" y="0"/>
                      <a:pt x="315278" y="0"/>
                    </a:cubicBezTo>
                    <a:cubicBezTo>
                      <a:pt x="489401" y="0"/>
                      <a:pt x="630555" y="141155"/>
                      <a:pt x="630555" y="315277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0" name="Dowolny kształt: kształt 168">
                <a:extLst>
                  <a:ext uri="{FF2B5EF4-FFF2-40B4-BE49-F238E27FC236}">
                    <a16:creationId xmlns:a16="http://schemas.microsoft.com/office/drawing/2014/main" id="{C3D910C8-6ECD-4F90-B48F-306176CE769E}"/>
                  </a:ext>
                </a:extLst>
              </p:cNvPr>
              <p:cNvSpPr/>
              <p:nvPr/>
            </p:nvSpPr>
            <p:spPr>
              <a:xfrm>
                <a:off x="8687869" y="5037031"/>
                <a:ext cx="408459" cy="260960"/>
              </a:xfrm>
              <a:custGeom>
                <a:avLst/>
                <a:gdLst>
                  <a:gd name="connsiteX0" fmla="*/ 13335 w 685800"/>
                  <a:gd name="connsiteY0" fmla="*/ 436245 h 438150"/>
                  <a:gd name="connsiteX1" fmla="*/ 344805 w 685800"/>
                  <a:gd name="connsiteY1" fmla="*/ 104775 h 438150"/>
                  <a:gd name="connsiteX2" fmla="*/ 675323 w 685800"/>
                  <a:gd name="connsiteY2" fmla="*/ 436245 h 438150"/>
                  <a:gd name="connsiteX3" fmla="*/ 675323 w 685800"/>
                  <a:gd name="connsiteY3" fmla="*/ 442913 h 438150"/>
                  <a:gd name="connsiteX4" fmla="*/ 689610 w 685800"/>
                  <a:gd name="connsiteY4" fmla="*/ 344805 h 438150"/>
                  <a:gd name="connsiteX5" fmla="*/ 344805 w 685800"/>
                  <a:gd name="connsiteY5" fmla="*/ 0 h 438150"/>
                  <a:gd name="connsiteX6" fmla="*/ 0 w 685800"/>
                  <a:gd name="connsiteY6" fmla="*/ 344805 h 438150"/>
                  <a:gd name="connsiteX7" fmla="*/ 14288 w 685800"/>
                  <a:gd name="connsiteY7" fmla="*/ 442913 h 438150"/>
                  <a:gd name="connsiteX8" fmla="*/ 13335 w 685800"/>
                  <a:gd name="connsiteY8" fmla="*/ 436245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85800" h="438150">
                    <a:moveTo>
                      <a:pt x="13335" y="436245"/>
                    </a:moveTo>
                    <a:cubicBezTo>
                      <a:pt x="13335" y="253365"/>
                      <a:pt x="161925" y="104775"/>
                      <a:pt x="344805" y="104775"/>
                    </a:cubicBezTo>
                    <a:cubicBezTo>
                      <a:pt x="527685" y="104775"/>
                      <a:pt x="675323" y="253365"/>
                      <a:pt x="675323" y="436245"/>
                    </a:cubicBezTo>
                    <a:cubicBezTo>
                      <a:pt x="675323" y="438150"/>
                      <a:pt x="675323" y="441008"/>
                      <a:pt x="675323" y="442913"/>
                    </a:cubicBezTo>
                    <a:cubicBezTo>
                      <a:pt x="684848" y="411480"/>
                      <a:pt x="689610" y="379095"/>
                      <a:pt x="689610" y="344805"/>
                    </a:cubicBezTo>
                    <a:cubicBezTo>
                      <a:pt x="689610" y="154305"/>
                      <a:pt x="535305" y="0"/>
                      <a:pt x="344805" y="0"/>
                    </a:cubicBezTo>
                    <a:cubicBezTo>
                      <a:pt x="154305" y="0"/>
                      <a:pt x="0" y="154305"/>
                      <a:pt x="0" y="344805"/>
                    </a:cubicBezTo>
                    <a:cubicBezTo>
                      <a:pt x="0" y="379095"/>
                      <a:pt x="4763" y="411480"/>
                      <a:pt x="14288" y="442913"/>
                    </a:cubicBezTo>
                    <a:cubicBezTo>
                      <a:pt x="13335" y="440055"/>
                      <a:pt x="13335" y="438150"/>
                      <a:pt x="13335" y="436245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AF9424-5DAF-4892-A648-390F3F89C3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890747"/>
              </p:ext>
            </p:extLst>
          </p:nvPr>
        </p:nvGraphicFramePr>
        <p:xfrm>
          <a:off x="2032000" y="1748588"/>
          <a:ext cx="8799296" cy="42637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99648">
                  <a:extLst>
                    <a:ext uri="{9D8B030D-6E8A-4147-A177-3AD203B41FA5}">
                      <a16:colId xmlns:a16="http://schemas.microsoft.com/office/drawing/2014/main" val="2085677222"/>
                    </a:ext>
                  </a:extLst>
                </a:gridCol>
                <a:gridCol w="911211">
                  <a:extLst>
                    <a:ext uri="{9D8B030D-6E8A-4147-A177-3AD203B41FA5}">
                      <a16:colId xmlns:a16="http://schemas.microsoft.com/office/drawing/2014/main" val="1268147603"/>
                    </a:ext>
                  </a:extLst>
                </a:gridCol>
                <a:gridCol w="3488437">
                  <a:extLst>
                    <a:ext uri="{9D8B030D-6E8A-4147-A177-3AD203B41FA5}">
                      <a16:colId xmlns:a16="http://schemas.microsoft.com/office/drawing/2014/main" val="2305720382"/>
                    </a:ext>
                  </a:extLst>
                </a:gridCol>
              </a:tblGrid>
              <a:tr h="757545">
                <a:tc>
                  <a:txBody>
                    <a:bodyPr/>
                    <a:lstStyle/>
                    <a:p>
                      <a:r>
                        <a:rPr lang="en-US" sz="2800" dirty="0"/>
                        <a:t>Priority</a:t>
                      </a:r>
                      <a:endParaRPr lang="en-AU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800" dirty="0"/>
                        <a:t>Funding approved for 58 HNP in 2020-21</a:t>
                      </a:r>
                      <a:endParaRPr lang="en-A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614176"/>
                  </a:ext>
                </a:extLst>
              </a:tr>
              <a:tr h="114049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30% of packages allocated to Aboriginal and/or Torres Strait Islander people</a:t>
                      </a:r>
                    </a:p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20 HNP allocated to Aboriginal and/or Torres Strait Islander people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718682"/>
                  </a:ext>
                </a:extLst>
              </a:tr>
              <a:tr h="21783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Packages allocated to other priority groups: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Aboriginal person over 45 years</a:t>
                      </a:r>
                      <a:r>
                        <a:rPr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Female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LGBTQI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Under 24yrs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Over 55yrs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31 HNP allocated to people who are in one or more of the other priority groups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361873"/>
                  </a:ext>
                </a:extLst>
              </a:tr>
            </a:tbl>
          </a:graphicData>
        </a:graphic>
      </p:graphicFrame>
      <p:sp>
        <p:nvSpPr>
          <p:cNvPr id="29" name="Dowolny kształt: kształt 111">
            <a:extLst>
              <a:ext uri="{FF2B5EF4-FFF2-40B4-BE49-F238E27FC236}">
                <a16:creationId xmlns:a16="http://schemas.microsoft.com/office/drawing/2014/main" id="{04CDDDFC-1590-4482-9CEB-BC00B90CB9DF}"/>
              </a:ext>
            </a:extLst>
          </p:cNvPr>
          <p:cNvSpPr/>
          <p:nvPr/>
        </p:nvSpPr>
        <p:spPr>
          <a:xfrm>
            <a:off x="6507481" y="2847563"/>
            <a:ext cx="703998" cy="693731"/>
          </a:xfrm>
          <a:custGeom>
            <a:avLst/>
            <a:gdLst>
              <a:gd name="connsiteX0" fmla="*/ 630555 w 628650"/>
              <a:gd name="connsiteY0" fmla="*/ 315278 h 628650"/>
              <a:gd name="connsiteX1" fmla="*/ 315278 w 628650"/>
              <a:gd name="connsiteY1" fmla="*/ 630555 h 628650"/>
              <a:gd name="connsiteX2" fmla="*/ 0 w 628650"/>
              <a:gd name="connsiteY2" fmla="*/ 315278 h 628650"/>
              <a:gd name="connsiteX3" fmla="*/ 315278 w 628650"/>
              <a:gd name="connsiteY3" fmla="*/ 0 h 628650"/>
              <a:gd name="connsiteX4" fmla="*/ 630555 w 628650"/>
              <a:gd name="connsiteY4" fmla="*/ 315278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8650" h="628650">
                <a:moveTo>
                  <a:pt x="630555" y="315278"/>
                </a:moveTo>
                <a:cubicBezTo>
                  <a:pt x="630555" y="489400"/>
                  <a:pt x="489401" y="630555"/>
                  <a:pt x="315278" y="630555"/>
                </a:cubicBezTo>
                <a:cubicBezTo>
                  <a:pt x="141155" y="630555"/>
                  <a:pt x="0" y="489400"/>
                  <a:pt x="0" y="315278"/>
                </a:cubicBezTo>
                <a:cubicBezTo>
                  <a:pt x="0" y="141155"/>
                  <a:pt x="141155" y="0"/>
                  <a:pt x="315278" y="0"/>
                </a:cubicBezTo>
                <a:cubicBezTo>
                  <a:pt x="489401" y="0"/>
                  <a:pt x="630555" y="141155"/>
                  <a:pt x="630555" y="315278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lIns="91440" tIns="45720" rIns="91440" bIns="45720" rtlCol="0" anchor="ctr"/>
          <a:lstStyle/>
          <a:p>
            <a:r>
              <a:rPr lang="en-US" sz="2000" b="1" dirty="0">
                <a:cs typeface="Calibri"/>
              </a:rPr>
              <a:t>34%</a:t>
            </a:r>
          </a:p>
        </p:txBody>
      </p:sp>
      <p:sp>
        <p:nvSpPr>
          <p:cNvPr id="33" name="Dowolny kształt: kształt 114">
            <a:extLst>
              <a:ext uri="{FF2B5EF4-FFF2-40B4-BE49-F238E27FC236}">
                <a16:creationId xmlns:a16="http://schemas.microsoft.com/office/drawing/2014/main" id="{52510F90-D0A4-4F4D-BDEF-214F2799E674}"/>
              </a:ext>
            </a:extLst>
          </p:cNvPr>
          <p:cNvSpPr/>
          <p:nvPr/>
        </p:nvSpPr>
        <p:spPr>
          <a:xfrm>
            <a:off x="6507480" y="3980022"/>
            <a:ext cx="703999" cy="693731"/>
          </a:xfrm>
          <a:custGeom>
            <a:avLst/>
            <a:gdLst>
              <a:gd name="connsiteX0" fmla="*/ 630555 w 628650"/>
              <a:gd name="connsiteY0" fmla="*/ 315278 h 628650"/>
              <a:gd name="connsiteX1" fmla="*/ 315278 w 628650"/>
              <a:gd name="connsiteY1" fmla="*/ 630555 h 628650"/>
              <a:gd name="connsiteX2" fmla="*/ 0 w 628650"/>
              <a:gd name="connsiteY2" fmla="*/ 315278 h 628650"/>
              <a:gd name="connsiteX3" fmla="*/ 315278 w 628650"/>
              <a:gd name="connsiteY3" fmla="*/ 0 h 628650"/>
              <a:gd name="connsiteX4" fmla="*/ 630555 w 628650"/>
              <a:gd name="connsiteY4" fmla="*/ 315278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8650" h="628650">
                <a:moveTo>
                  <a:pt x="630555" y="315278"/>
                </a:moveTo>
                <a:cubicBezTo>
                  <a:pt x="630555" y="489400"/>
                  <a:pt x="489401" y="630555"/>
                  <a:pt x="315278" y="630555"/>
                </a:cubicBezTo>
                <a:cubicBezTo>
                  <a:pt x="141155" y="630555"/>
                  <a:pt x="0" y="489400"/>
                  <a:pt x="0" y="315278"/>
                </a:cubicBezTo>
                <a:cubicBezTo>
                  <a:pt x="0" y="141155"/>
                  <a:pt x="141155" y="0"/>
                  <a:pt x="315278" y="0"/>
                </a:cubicBezTo>
                <a:cubicBezTo>
                  <a:pt x="489401" y="0"/>
                  <a:pt x="630555" y="141155"/>
                  <a:pt x="630555" y="315278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lIns="91440" tIns="45720" rIns="91440" bIns="45720" rtlCol="0" anchor="ctr"/>
          <a:lstStyle/>
          <a:p>
            <a:r>
              <a:rPr lang="en-US" sz="2000" b="1" dirty="0">
                <a:cs typeface="Calibri"/>
              </a:rPr>
              <a:t>58%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1497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4BA5E7D-9B9D-4466-B75B-96436E9FA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881602"/>
              </p:ext>
            </p:extLst>
          </p:nvPr>
        </p:nvGraphicFramePr>
        <p:xfrm>
          <a:off x="485423" y="341488"/>
          <a:ext cx="10995378" cy="6175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9768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7D71B0C-4C1F-4AE7-AFFA-6426326CC7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5032906"/>
              </p:ext>
            </p:extLst>
          </p:nvPr>
        </p:nvGraphicFramePr>
        <p:xfrm>
          <a:off x="548640" y="535577"/>
          <a:ext cx="10763794" cy="5826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0892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F821232-BF14-4AC7-97B7-C136A6D64D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260981"/>
              </p:ext>
            </p:extLst>
          </p:nvPr>
        </p:nvGraphicFramePr>
        <p:xfrm>
          <a:off x="613954" y="470263"/>
          <a:ext cx="11194869" cy="598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6859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e infoDiagram.com template">
  <a:themeElements>
    <a:clrScheme name="infoDiagram_new">
      <a:dk1>
        <a:sysClr val="windowText" lastClr="000000"/>
      </a:dk1>
      <a:lt1>
        <a:sysClr val="window" lastClr="FFFFFF"/>
      </a:lt1>
      <a:dk2>
        <a:srgbClr val="1A5882"/>
      </a:dk2>
      <a:lt2>
        <a:srgbClr val="E4E8EC"/>
      </a:lt2>
      <a:accent1>
        <a:srgbClr val="00A4DE"/>
      </a:accent1>
      <a:accent2>
        <a:srgbClr val="85096A"/>
      </a:accent2>
      <a:accent3>
        <a:srgbClr val="6D7689"/>
      </a:accent3>
      <a:accent4>
        <a:srgbClr val="159794"/>
      </a:accent4>
      <a:accent5>
        <a:srgbClr val="FFAA19"/>
      </a:accent5>
      <a:accent6>
        <a:srgbClr val="90CF03"/>
      </a:accent6>
      <a:hlink>
        <a:srgbClr val="00A4DE"/>
      </a:hlink>
      <a:folHlink>
        <a:srgbClr val="85096A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44000" tIns="108000" rIns="144000" bIns="108000" rtlCol="0" anchor="ctr">
        <a:noAutofit/>
      </a:bodyPr>
      <a:lstStyle>
        <a:defPPr algn="ctr"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tyl prezentacji" id="{18385F85-86E8-4FCE-B328-A63F3718FBE6}" vid="{3F8292D1-9287-4044-946E-F0EFE778BD7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87811A2338B049B25C4055607BE55E" ma:contentTypeVersion="12" ma:contentTypeDescription="Create a new document." ma:contentTypeScope="" ma:versionID="9f1c25fdfe62d7fb4d40d7f8860d3e4f">
  <xsd:schema xmlns:xsd="http://www.w3.org/2001/XMLSchema" xmlns:xs="http://www.w3.org/2001/XMLSchema" xmlns:p="http://schemas.microsoft.com/office/2006/metadata/properties" xmlns:ns2="74c8a7ad-ebd9-4e37-b952-0ea43b24b612" xmlns:ns3="4f9f1126-b5ca-4583-bb29-3f87ad42ee88" targetNamespace="http://schemas.microsoft.com/office/2006/metadata/properties" ma:root="true" ma:fieldsID="37a4cd214714a260f09de9dba68027ac" ns2:_="" ns3:_="">
    <xsd:import namespace="74c8a7ad-ebd9-4e37-b952-0ea43b24b612"/>
    <xsd:import namespace="4f9f1126-b5ca-4583-bb29-3f87ad42ee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8a7ad-ebd9-4e37-b952-0ea43b24b6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9f1126-b5ca-4583-bb29-3f87ad42ee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9CD500-5C6D-438C-8220-7713B9F85D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B4D9AF-C948-4DE9-8AFF-B54D658F28A0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4f9f1126-b5ca-4583-bb29-3f87ad42ee88"/>
    <ds:schemaRef ds:uri="http://schemas.microsoft.com/office/infopath/2007/PartnerControls"/>
    <ds:schemaRef ds:uri="74c8a7ad-ebd9-4e37-b952-0ea43b24b61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4BD75E5-3C11-4822-8078-1AE3DE99B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c8a7ad-ebd9-4e37-b952-0ea43b24b612"/>
    <ds:schemaRef ds:uri="4f9f1126-b5ca-4583-bb29-3f87ad42ee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181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Motive infoDiagram.com template</vt:lpstr>
      <vt:lpstr>PowerPoint Presentation</vt:lpstr>
      <vt:lpstr>Priority groups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O'Donnell</dc:creator>
  <cp:lastModifiedBy>Emily O'Donnell</cp:lastModifiedBy>
  <cp:revision>51</cp:revision>
  <dcterms:created xsi:type="dcterms:W3CDTF">2021-08-13T06:21:59Z</dcterms:created>
  <dcterms:modified xsi:type="dcterms:W3CDTF">2021-12-31T04:54:58Z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0x0101006E87811A2338B049B25C4055607BE55E</vt:lpwstr>
  </property>
</Properties>
</file>