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2" r:id="rId5"/>
  </p:sldMasterIdLst>
  <p:notesMasterIdLst>
    <p:notesMasterId r:id="rId12"/>
  </p:notesMasterIdLst>
  <p:sldIdLst>
    <p:sldId id="547" r:id="rId6"/>
    <p:sldId id="545" r:id="rId7"/>
    <p:sldId id="540" r:id="rId8"/>
    <p:sldId id="543" r:id="rId9"/>
    <p:sldId id="544" r:id="rId10"/>
    <p:sldId id="546" r:id="rId1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sz="2800" dirty="0">
                <a:solidFill>
                  <a:schemeClr val="bg1"/>
                </a:solidFill>
              </a:rPr>
              <a:t>2021-22 Q2 HNP referrals received and approved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'2021-22 Q2 graphs'!$B$1</c:f>
              <c:strCache>
                <c:ptCount val="1"/>
                <c:pt idx="0">
                  <c:v>Referrals 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'2021-22 Q2 graphs'!$A$2:$A$8</c:f>
              <c:strCache>
                <c:ptCount val="7"/>
                <c:pt idx="0">
                  <c:v>Hunter, Central Coast</c:v>
                </c:pt>
                <c:pt idx="1">
                  <c:v>Illawarra Shoalhaven</c:v>
                </c:pt>
                <c:pt idx="2">
                  <c:v>Mid North Coast; Northern NSW; New England</c:v>
                </c:pt>
                <c:pt idx="3">
                  <c:v>Murrumbidgee; Far West; Western NSW</c:v>
                </c:pt>
                <c:pt idx="4">
                  <c:v>South West Sydney</c:v>
                </c:pt>
                <c:pt idx="5">
                  <c:v>Sydney, South Eastern Sydney, Northern Sydney</c:v>
                </c:pt>
                <c:pt idx="6">
                  <c:v>Western Sydney; Nepean; Blue Mountains</c:v>
                </c:pt>
              </c:strCache>
            </c:strRef>
          </c:cat>
          <c:val>
            <c:numRef>
              <c:f>'2021-22 Q2 graphs'!$B$2:$B$8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6-4842-A5A6-B2D868E39741}"/>
            </c:ext>
          </c:extLst>
        </c:ser>
        <c:ser>
          <c:idx val="1"/>
          <c:order val="1"/>
          <c:tx>
            <c:strRef>
              <c:f>'2021-22 Q2 graphs'!$C$1</c:f>
              <c:strCache>
                <c:ptCount val="1"/>
                <c:pt idx="0">
                  <c:v>Referrals approved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'2021-22 Q2 graphs'!$A$2:$A$8</c:f>
              <c:strCache>
                <c:ptCount val="7"/>
                <c:pt idx="0">
                  <c:v>Hunter, Central Coast</c:v>
                </c:pt>
                <c:pt idx="1">
                  <c:v>Illawarra Shoalhaven</c:v>
                </c:pt>
                <c:pt idx="2">
                  <c:v>Mid North Coast; Northern NSW; New England</c:v>
                </c:pt>
                <c:pt idx="3">
                  <c:v>Murrumbidgee; Far West; Western NSW</c:v>
                </c:pt>
                <c:pt idx="4">
                  <c:v>South West Sydney</c:v>
                </c:pt>
                <c:pt idx="5">
                  <c:v>Sydney, South Eastern Sydney, Northern Sydney</c:v>
                </c:pt>
                <c:pt idx="6">
                  <c:v>Western Sydney; Nepean; Blue Mountains</c:v>
                </c:pt>
              </c:strCache>
            </c:strRef>
          </c:cat>
          <c:val>
            <c:numRef>
              <c:f>'2021-22 Q2 graphs'!$C$2:$C$8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6-4842-A5A6-B2D868E397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155572688"/>
        <c:axId val="1155565200"/>
      </c:barChart>
      <c:catAx>
        <c:axId val="115557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565200"/>
        <c:crosses val="autoZero"/>
        <c:auto val="1"/>
        <c:lblAlgn val="ctr"/>
        <c:lblOffset val="100"/>
        <c:noMultiLvlLbl val="0"/>
      </c:catAx>
      <c:valAx>
        <c:axId val="115556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57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sz="2800" dirty="0">
                <a:solidFill>
                  <a:schemeClr val="bg1"/>
                </a:solidFill>
                <a:effectLst/>
              </a:rPr>
              <a:t>2021-22 Q2 HNP funding approved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95-4FA7-9935-CB7FECFA86B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95-4FA7-9935-CB7FECFA86B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95-4FA7-9935-CB7FECFA86B3}"/>
              </c:ext>
            </c:extLst>
          </c:dPt>
          <c:dLbls>
            <c:dLbl>
              <c:idx val="0"/>
              <c:layout>
                <c:manualLayout>
                  <c:x val="-0.17352085880234241"/>
                  <c:y val="2.042820547123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95-4FA7-9935-CB7FECFA86B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195-4FA7-9935-CB7FECFA86B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195-4FA7-9935-CB7FECFA86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'2021-22 Q2 graphs'!$A$56:$A$58</c:f>
              <c:strCache>
                <c:ptCount val="3"/>
                <c:pt idx="0">
                  <c:v>Funding - new referrals</c:v>
                </c:pt>
                <c:pt idx="1">
                  <c:v>Funding - reviews</c:v>
                </c:pt>
                <c:pt idx="2">
                  <c:v>Funding - one off reallocations</c:v>
                </c:pt>
              </c:strCache>
            </c:strRef>
          </c:cat>
          <c:val>
            <c:numRef>
              <c:f>'2021-22 Q2 graphs'!$B$56:$B$58</c:f>
              <c:numCache>
                <c:formatCode>_("$"* #,##0.00_);_("$"* \(#,##0.00\);_("$"* "-"??_);_(@_)</c:formatCode>
                <c:ptCount val="3"/>
                <c:pt idx="0">
                  <c:v>188617.26</c:v>
                </c:pt>
                <c:pt idx="1">
                  <c:v>122694.55</c:v>
                </c:pt>
                <c:pt idx="2">
                  <c:v>120029.82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95-4FA7-9935-CB7FECFA86B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AU" sz="2800" strike="noStrike" dirty="0">
                <a:solidFill>
                  <a:schemeClr val="bg1"/>
                </a:solidFill>
                <a:effectLst/>
              </a:rPr>
              <a:t>Total HNP Funding approved as at December 2021</a:t>
            </a:r>
          </a:p>
          <a:p>
            <a:pPr>
              <a:defRPr/>
            </a:pP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0B-420A-8D0F-18F7DB92AF3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0B-420A-8D0F-18F7DB92AF3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0B-420A-8D0F-18F7DB92AF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'HNP to date graphs'!$A$1:$A$3</c:f>
              <c:strCache>
                <c:ptCount val="3"/>
                <c:pt idx="0">
                  <c:v>Funding - new referrals</c:v>
                </c:pt>
                <c:pt idx="1">
                  <c:v>Funding - reviews</c:v>
                </c:pt>
                <c:pt idx="2">
                  <c:v>Funding - one off reallocation</c:v>
                </c:pt>
              </c:strCache>
            </c:strRef>
          </c:cat>
          <c:val>
            <c:numRef>
              <c:f>'HNP to date graphs'!$B$1:$B$3</c:f>
              <c:numCache>
                <c:formatCode>_("$"* #,##0.00_);_("$"* \(#,##0.00\);_("$"* "-"??_);_(@_)</c:formatCode>
                <c:ptCount val="3"/>
                <c:pt idx="0">
                  <c:v>1803571.1400000001</c:v>
                </c:pt>
                <c:pt idx="1">
                  <c:v>443974.36</c:v>
                </c:pt>
                <c:pt idx="2">
                  <c:v>120029.82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0B-420A-8D0F-18F7DB92AF3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0.85223</cdr:x>
      <cdr:y>0.71765</cdr:y>
    </cdr:from>
    <cdr:to>
      <cdr:x>0.85634</cdr:x>
      <cdr:y>0.72522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C5B5F6D-74EA-443D-93BC-09C415194E0D}"/>
            </a:ext>
          </a:extLst>
        </cdr:cNvPr>
        <cdr:cNvSpPr txBox="1"/>
      </cdr:nvSpPr>
      <cdr:spPr>
        <a:xfrm xmlns:a="http://schemas.openxmlformats.org/drawingml/2006/main">
          <a:off x="9480020" y="4332304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144000" tIns="108000" rIns="144000" bIns="10800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endParaRPr lang="en-AU" sz="2400" dirty="0" err="1"/>
        </a:p>
      </cdr:txBody>
    </cdr:sp>
  </cdr:relSizeAnchor>
  <cdr:relSizeAnchor xmlns:cdr="http://schemas.openxmlformats.org/drawingml/2006/chartDrawing">
    <cdr:from>
      <cdr:x>0.64435</cdr:x>
      <cdr:y>0.76383</cdr:y>
    </cdr:from>
    <cdr:to>
      <cdr:x>0.96576</cdr:x>
      <cdr:y>0.91531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A184FC3-ADB1-4982-B676-1E2A690998C3}"/>
            </a:ext>
          </a:extLst>
        </cdr:cNvPr>
        <cdr:cNvSpPr txBox="1"/>
      </cdr:nvSpPr>
      <cdr:spPr>
        <a:xfrm xmlns:a="http://schemas.openxmlformats.org/drawingml/2006/main">
          <a:off x="7167564" y="4611128"/>
          <a:ext cx="3575292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144000" tIns="108000" rIns="144000" bIns="10800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3200" b="1" dirty="0">
              <a:solidFill>
                <a:schemeClr val="bg1"/>
              </a:solidFill>
            </a:rPr>
            <a:t>Total $2,367,575.32</a:t>
          </a:r>
          <a:endParaRPr lang="en-AU" sz="3200" b="1" dirty="0" err="1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F8937-A7B4-437E-B852-35B1A87F8CC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E49A3-423F-4D40-BCBA-A747A50AB9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93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02838-DF11-4C55-A26A-21936E19564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543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02838-DF11-4C55-A26A-21936E19564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1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47" y="2357120"/>
            <a:ext cx="9359649" cy="2004766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345" y="4802589"/>
            <a:ext cx="9419312" cy="12019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4347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E87A2B75-F97F-441C-AE78-63D6B2181B87}" type="datetime1">
              <a:rPr lang="en-US" noProof="0" smtClean="0"/>
              <a:t>1/21/2022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3632" y="6356350"/>
            <a:ext cx="8022024" cy="365125"/>
          </a:xfrm>
        </p:spPr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4031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4134AE5-1FE8-4AFE-A1DF-37597D49D603}"/>
              </a:ext>
            </a:extLst>
          </p:cNvPr>
          <p:cNvSpPr/>
          <p:nvPr userDrawn="1"/>
        </p:nvSpPr>
        <p:spPr>
          <a:xfrm>
            <a:off x="0" y="0"/>
            <a:ext cx="12190872" cy="6857955"/>
          </a:xfrm>
          <a:prstGeom prst="rect">
            <a:avLst/>
          </a:prstGeom>
          <a:solidFill>
            <a:srgbClr val="081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FC649B8-E52A-4294-82A2-8C28796F4652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2" name="Grupa 39">
            <a:extLst>
              <a:ext uri="{FF2B5EF4-FFF2-40B4-BE49-F238E27FC236}">
                <a16:creationId xmlns:a16="http://schemas.microsoft.com/office/drawing/2014/main" id="{D7F9E8DF-F69F-41BB-B346-84A03FF4D003}"/>
              </a:ext>
            </a:extLst>
          </p:cNvPr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33" name="Prostokąt 40">
              <a:extLst>
                <a:ext uri="{FF2B5EF4-FFF2-40B4-BE49-F238E27FC236}">
                  <a16:creationId xmlns:a16="http://schemas.microsoft.com/office/drawing/2014/main" id="{F485940F-8A05-4A9A-BBFC-E4A8B1E00527}"/>
                </a:ext>
              </a:extLst>
            </p:cNvPr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  <p:sp>
          <p:nvSpPr>
            <p:cNvPr id="34" name="Trójkąt równoramienny 41">
              <a:extLst>
                <a:ext uri="{FF2B5EF4-FFF2-40B4-BE49-F238E27FC236}">
                  <a16:creationId xmlns:a16="http://schemas.microsoft.com/office/drawing/2014/main" id="{0DDBE218-1A6A-47CA-8AB3-34DBA7E24E01}"/>
                </a:ext>
              </a:extLst>
            </p:cNvPr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</p:grpSp>
      <p:sp>
        <p:nvSpPr>
          <p:cNvPr id="38" name="Prostokąt 47">
            <a:extLst>
              <a:ext uri="{FF2B5EF4-FFF2-40B4-BE49-F238E27FC236}">
                <a16:creationId xmlns:a16="http://schemas.microsoft.com/office/drawing/2014/main" id="{B3059D7F-A34B-4421-9CBB-079F55580EE0}"/>
              </a:ext>
            </a:extLst>
          </p:cNvPr>
          <p:cNvSpPr/>
          <p:nvPr userDrawn="1"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097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3B92-CF84-4ED7-9725-1CFE14C7FE23}" type="datetime1">
              <a:rPr lang="en-US" noProof="0" smtClean="0"/>
              <a:t>1/21/2022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199686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81F8AE-70D5-464D-A5BE-ACFB8E5DE7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125538"/>
            <a:ext cx="5395913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7C4-715E-4B3B-80BC-90E2B0646DC2}" type="datetime1">
              <a:rPr lang="en-US" noProof="0" smtClean="0"/>
              <a:t>1/21/2022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610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e text colum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obrazu 8"/>
          <p:cNvSpPr>
            <a:spLocks noGrp="1"/>
          </p:cNvSpPr>
          <p:nvPr>
            <p:ph type="pic" sz="quarter" idx="13" hasCustomPrompt="1"/>
          </p:nvPr>
        </p:nvSpPr>
        <p:spPr>
          <a:xfrm>
            <a:off x="6172200" y="0"/>
            <a:ext cx="6019800" cy="6858000"/>
          </a:xfrm>
          <a:solidFill>
            <a:schemeClr val="bg2"/>
          </a:solidFill>
        </p:spPr>
        <p:txBody>
          <a:bodyPr/>
          <a:lstStyle>
            <a:lvl1pPr>
              <a:defRPr/>
            </a:lvl1pPr>
          </a:lstStyle>
          <a:p>
            <a:r>
              <a:rPr lang="pl-PL"/>
              <a:t>Picture</a:t>
            </a:r>
            <a:endParaRPr lang="en-GB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0"/>
            <a:ext cx="5395911" cy="97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7C4-715E-4B3B-80BC-90E2B0646DC2}" type="datetime1">
              <a:rPr lang="en-US" noProof="0" smtClean="0"/>
              <a:t>1/21/2022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047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A08-3295-46F3-B846-787186529420}" type="datetime1">
              <a:rPr lang="en-US" smtClean="0"/>
              <a:t>1/21/2022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8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on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0"/>
            <a:ext cx="8076231" cy="9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A08-3295-46F3-B846-787186529420}" type="datetime1">
              <a:rPr lang="en-US" smtClean="0"/>
              <a:t>1/21/2022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-769236"/>
            <a:ext cx="10947022" cy="68396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7880-3C33-46C6-8A60-2F015045FC49}" type="datetime1">
              <a:rPr lang="en-US" smtClean="0"/>
              <a:t>1/21/2022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4134AE5-1FE8-4AFE-A1DF-37597D49D603}"/>
              </a:ext>
            </a:extLst>
          </p:cNvPr>
          <p:cNvSpPr/>
          <p:nvPr userDrawn="1"/>
        </p:nvSpPr>
        <p:spPr>
          <a:xfrm>
            <a:off x="0" y="0"/>
            <a:ext cx="12190872" cy="6857955"/>
          </a:xfrm>
          <a:prstGeom prst="rect">
            <a:avLst/>
          </a:prstGeom>
          <a:solidFill>
            <a:srgbClr val="081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Write title here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FC649B8-E52A-4294-82A2-8C28796F4652}" type="datetime1">
              <a:rPr lang="en-US" smtClean="0"/>
              <a:t>1/21/2022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upa 39">
            <a:extLst>
              <a:ext uri="{FF2B5EF4-FFF2-40B4-BE49-F238E27FC236}">
                <a16:creationId xmlns:a16="http://schemas.microsoft.com/office/drawing/2014/main" id="{D7F9E8DF-F69F-41BB-B346-84A03FF4D003}"/>
              </a:ext>
            </a:extLst>
          </p:cNvPr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33" name="Prostokąt 40">
              <a:extLst>
                <a:ext uri="{FF2B5EF4-FFF2-40B4-BE49-F238E27FC236}">
                  <a16:creationId xmlns:a16="http://schemas.microsoft.com/office/drawing/2014/main" id="{F485940F-8A05-4A9A-BBFC-E4A8B1E00527}"/>
                </a:ext>
              </a:extLst>
            </p:cNvPr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  <p:sp>
          <p:nvSpPr>
            <p:cNvPr id="34" name="Trójkąt równoramienny 41">
              <a:extLst>
                <a:ext uri="{FF2B5EF4-FFF2-40B4-BE49-F238E27FC236}">
                  <a16:creationId xmlns:a16="http://schemas.microsoft.com/office/drawing/2014/main" id="{0DDBE218-1A6A-47CA-8AB3-34DBA7E24E01}"/>
                </a:ext>
              </a:extLst>
            </p:cNvPr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</p:grpSp>
      <p:sp>
        <p:nvSpPr>
          <p:cNvPr id="38" name="Prostokąt 47">
            <a:extLst>
              <a:ext uri="{FF2B5EF4-FFF2-40B4-BE49-F238E27FC236}">
                <a16:creationId xmlns:a16="http://schemas.microsoft.com/office/drawing/2014/main" id="{B3059D7F-A34B-4421-9CBB-079F55580EE0}"/>
              </a:ext>
            </a:extLst>
          </p:cNvPr>
          <p:cNvSpPr/>
          <p:nvPr userDrawn="1"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82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A961-B0D7-4DE2-AC20-410FDF27BAEE}" type="datetime1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124744"/>
            <a:ext cx="10944225" cy="51845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3733" y="6446006"/>
            <a:ext cx="108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654C-FB81-48A0-9E98-02273583F8F4}" type="datetime1">
              <a:rPr lang="en-US" noProof="0" smtClean="0"/>
              <a:t>1/21/2022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696" y="6445302"/>
            <a:ext cx="6285777" cy="382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Footer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7110" y="6446006"/>
            <a:ext cx="768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40" name="Grupa 39"/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41" name="Prostokąt 40"/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  <p:sp>
          <p:nvSpPr>
            <p:cNvPr id="42" name="Trójkąt równoramienny 41"/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</p:grpSp>
      <p:sp>
        <p:nvSpPr>
          <p:cNvPr id="48" name="Prostokąt 47"/>
          <p:cNvSpPr/>
          <p:nvPr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8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87">
          <p15:clr>
            <a:srgbClr val="F26B43"/>
          </p15:clr>
        </p15:guide>
        <p15:guide id="2" orient="horz" pos="709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39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 dirty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124744"/>
            <a:ext cx="10944225" cy="51845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3733" y="6446006"/>
            <a:ext cx="108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654C-FB81-48A0-9E98-02273583F8F4}" type="datetime1">
              <a:rPr lang="en-US" noProof="0" smtClean="0"/>
              <a:t>1/21/2022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696" y="6445302"/>
            <a:ext cx="6285777" cy="382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7110" y="6446006"/>
            <a:ext cx="768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0" name="Grupa 39"/>
          <p:cNvGrpSpPr/>
          <p:nvPr userDrawn="1"/>
        </p:nvGrpSpPr>
        <p:grpSpPr>
          <a:xfrm>
            <a:off x="0" y="0"/>
            <a:ext cx="121194" cy="972000"/>
            <a:chOff x="672539" y="397517"/>
            <a:chExt cx="121194" cy="972000"/>
          </a:xfrm>
          <a:solidFill>
            <a:schemeClr val="accent4"/>
          </a:solidFill>
        </p:grpSpPr>
        <p:sp>
          <p:nvSpPr>
            <p:cNvPr id="41" name="Prostokąt 40"/>
            <p:cNvSpPr/>
            <p:nvPr/>
          </p:nvSpPr>
          <p:spPr>
            <a:xfrm>
              <a:off x="672539" y="397517"/>
              <a:ext cx="54000" cy="9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  <p:sp>
          <p:nvSpPr>
            <p:cNvPr id="42" name="Trójkąt równoramienny 41"/>
            <p:cNvSpPr/>
            <p:nvPr/>
          </p:nvSpPr>
          <p:spPr>
            <a:xfrm rot="5400000">
              <a:off x="596882" y="834256"/>
              <a:ext cx="295180" cy="985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dirty="0"/>
            </a:p>
          </p:txBody>
        </p:sp>
      </p:grpSp>
      <p:sp>
        <p:nvSpPr>
          <p:cNvPr id="48" name="Prostokąt 47"/>
          <p:cNvSpPr/>
          <p:nvPr/>
        </p:nvSpPr>
        <p:spPr>
          <a:xfrm flipH="1">
            <a:off x="12138000" y="6372000"/>
            <a:ext cx="54000" cy="4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826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87">
          <p15:clr>
            <a:srgbClr val="F26B43"/>
          </p15:clr>
        </p15:guide>
        <p15:guide id="2" orient="horz" pos="709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3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28E4-3ED2-4B3B-AD16-0BA36872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89" y="592101"/>
            <a:ext cx="7562979" cy="97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</a:rPr>
              <a:t>High Needs Packages Update</a:t>
            </a:r>
            <a:br>
              <a:rPr lang="en-US" sz="4400" b="1" dirty="0">
                <a:solidFill>
                  <a:srgbClr val="FFFFFF"/>
                </a:solidFill>
              </a:rPr>
            </a:br>
            <a:r>
              <a:rPr lang="en-US" sz="4400" b="1" dirty="0">
                <a:solidFill>
                  <a:srgbClr val="FFFFFF"/>
                </a:solidFill>
              </a:rPr>
              <a:t>Q2 2021-22</a:t>
            </a:r>
            <a:r>
              <a:rPr lang="en-US" sz="3600" b="1" dirty="0">
                <a:solidFill>
                  <a:srgbClr val="FFFFFF"/>
                </a:solidFill>
              </a:rPr>
              <a:t>	</a:t>
            </a:r>
            <a:endParaRPr lang="en-AU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9D10514-39D8-43DB-9C6E-3741F0F39897}"/>
              </a:ext>
            </a:extLst>
          </p:cNvPr>
          <p:cNvGrpSpPr/>
          <p:nvPr/>
        </p:nvGrpSpPr>
        <p:grpSpPr>
          <a:xfrm>
            <a:off x="9932565" y="34999"/>
            <a:ext cx="2357985" cy="1778413"/>
            <a:chOff x="11385" y="0"/>
            <a:chExt cx="1612265" cy="137466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8497987-65B9-4247-81D2-DDB88B53C5C2}"/>
                </a:ext>
              </a:extLst>
            </p:cNvPr>
            <p:cNvGrpSpPr/>
            <p:nvPr/>
          </p:nvGrpSpPr>
          <p:grpSpPr>
            <a:xfrm>
              <a:off x="86264" y="0"/>
              <a:ext cx="1427347" cy="1319842"/>
              <a:chOff x="0" y="-64450"/>
              <a:chExt cx="4813300" cy="476345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D68E9CD-F8EF-4ECE-848D-EF1C685ED49C}"/>
                  </a:ext>
                </a:extLst>
              </p:cNvPr>
              <p:cNvGrpSpPr/>
              <p:nvPr/>
            </p:nvGrpSpPr>
            <p:grpSpPr>
              <a:xfrm>
                <a:off x="248982" y="-64450"/>
                <a:ext cx="4316243" cy="4293551"/>
                <a:chOff x="-93917" y="-64450"/>
                <a:chExt cx="4316243" cy="4293551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E9D5F390-AA23-426B-8A4F-B524C080C86E}"/>
                    </a:ext>
                  </a:extLst>
                </p:cNvPr>
                <p:cNvGrpSpPr/>
                <p:nvPr/>
              </p:nvGrpSpPr>
              <p:grpSpPr>
                <a:xfrm>
                  <a:off x="-93917" y="-64450"/>
                  <a:ext cx="4316243" cy="4293551"/>
                  <a:chOff x="-335217" y="-28075"/>
                  <a:chExt cx="4316243" cy="4574675"/>
                </a:xfrm>
              </p:grpSpPr>
              <p:sp>
                <p:nvSpPr>
                  <p:cNvPr id="11" name="Rectangle: Rounded Corners 10">
                    <a:extLst>
                      <a:ext uri="{FF2B5EF4-FFF2-40B4-BE49-F238E27FC236}">
                        <a16:creationId xmlns:a16="http://schemas.microsoft.com/office/drawing/2014/main" id="{2374021F-ADB1-40EF-ABCD-29ACCC18BD1E}"/>
                      </a:ext>
                    </a:extLst>
                  </p:cNvPr>
                  <p:cNvSpPr/>
                  <p:nvPr/>
                </p:nvSpPr>
                <p:spPr>
                  <a:xfrm>
                    <a:off x="393700" y="1714500"/>
                    <a:ext cx="2895600" cy="2832100"/>
                  </a:xfrm>
                  <a:prstGeom prst="roundRect">
                    <a:avLst/>
                  </a:prstGeom>
                  <a:solidFill>
                    <a:srgbClr val="FFC000">
                      <a:lumMod val="75000"/>
                      <a:alpha val="6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AU"/>
                  </a:p>
                </p:txBody>
              </p:sp>
              <p:sp>
                <p:nvSpPr>
                  <p:cNvPr id="12" name="Flowchart: Manual Operation 11">
                    <a:extLst>
                      <a:ext uri="{FF2B5EF4-FFF2-40B4-BE49-F238E27FC236}">
                        <a16:creationId xmlns:a16="http://schemas.microsoft.com/office/drawing/2014/main" id="{C40DEB69-3F21-4B8D-A95C-CFA151261C0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-335217" y="617454"/>
                    <a:ext cx="4316243" cy="1412508"/>
                  </a:xfrm>
                  <a:prstGeom prst="flowChartManualOperation">
                    <a:avLst/>
                  </a:prstGeom>
                  <a:solidFill>
                    <a:srgbClr val="FFC000">
                      <a:lumMod val="50000"/>
                      <a:alpha val="69804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rmAutofit fontScale="62500" lnSpcReduction="20000"/>
                  </a:bodyPr>
                  <a:lstStyle/>
                  <a:p>
                    <a:pPr algn="ctr">
                      <a:lnSpc>
                        <a:spcPct val="97000"/>
                      </a:lnSpc>
                      <a:spcAft>
                        <a:spcPts val="800"/>
                      </a:spcAft>
                    </a:pPr>
                    <a:r>
                      <a:rPr lang="en-US" sz="5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  <a:endParaRPr lang="en-AU" sz="5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Rectangle: Rounded Corners 12">
                    <a:extLst>
                      <a:ext uri="{FF2B5EF4-FFF2-40B4-BE49-F238E27FC236}">
                        <a16:creationId xmlns:a16="http://schemas.microsoft.com/office/drawing/2014/main" id="{85ABA175-E8B8-4D77-9058-B2448092B886}"/>
                      </a:ext>
                    </a:extLst>
                  </p:cNvPr>
                  <p:cNvSpPr/>
                  <p:nvPr/>
                </p:nvSpPr>
                <p:spPr>
                  <a:xfrm>
                    <a:off x="2469851" y="-28075"/>
                    <a:ext cx="409489" cy="832241"/>
                  </a:xfrm>
                  <a:prstGeom prst="roundRect">
                    <a:avLst/>
                  </a:prstGeom>
                  <a:solidFill>
                    <a:srgbClr val="7F6000">
                      <a:alpha val="30196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AU"/>
                  </a:p>
                </p:txBody>
              </p:sp>
            </p:grp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BD98F3F-077A-4329-8674-BFDA34DDD669}"/>
                    </a:ext>
                  </a:extLst>
                </p:cNvPr>
                <p:cNvSpPr/>
                <p:nvPr/>
              </p:nvSpPr>
              <p:spPr>
                <a:xfrm>
                  <a:off x="975580" y="1922135"/>
                  <a:ext cx="2255481" cy="2258014"/>
                </a:xfrm>
                <a:prstGeom prst="ellipse">
                  <a:avLst/>
                </a:prstGeom>
                <a:solidFill>
                  <a:srgbClr val="FFFF00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70000" lnSpcReduction="20000"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50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en-AU" sz="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034D8192-3F0B-4ACB-A2A2-DF08E8D762C0}"/>
                  </a:ext>
                </a:extLst>
              </p:cNvPr>
              <p:cNvSpPr/>
              <p:nvPr/>
            </p:nvSpPr>
            <p:spPr>
              <a:xfrm>
                <a:off x="0" y="3835400"/>
                <a:ext cx="4813300" cy="863600"/>
              </a:xfrm>
              <a:prstGeom prst="roundRect">
                <a:avLst/>
              </a:prstGeom>
              <a:solidFill>
                <a:srgbClr val="C00000">
                  <a:alpha val="69804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AU"/>
              </a:p>
            </p:txBody>
          </p:sp>
        </p:grpSp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90338A12-A84D-4DD2-828D-1E26EC875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767" y="256206"/>
              <a:ext cx="1169210" cy="249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 fontScale="62500" lnSpcReduction="20000"/>
            </a:bodyPr>
            <a:lstStyle/>
            <a:p>
              <a:pPr algn="ctr">
                <a:lnSpc>
                  <a:spcPct val="97000"/>
                </a:lnSpc>
                <a:spcAft>
                  <a:spcPts val="800"/>
                </a:spcAft>
              </a:pPr>
              <a:r>
                <a:rPr lang="en-AU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Together Home</a:t>
              </a: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9AA5374-2685-45D2-872B-8ABBA6964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5" y="1107329"/>
              <a:ext cx="1612265" cy="267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 fontScale="70000" lnSpcReduction="20000"/>
            </a:bodyPr>
            <a:lstStyle/>
            <a:p>
              <a:pPr algn="ctr">
                <a:lnSpc>
                  <a:spcPct val="97000"/>
                </a:lnSpc>
                <a:spcAft>
                  <a:spcPts val="800"/>
                </a:spcAft>
              </a:pPr>
              <a:r>
                <a:rPr lang="en-US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High Needs Support Package</a:t>
              </a:r>
              <a:endParaRPr lang="en-AU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DA5A55C-300F-4DBD-A639-5A84EF55B7A3}"/>
              </a:ext>
            </a:extLst>
          </p:cNvPr>
          <p:cNvSpPr txBox="1"/>
          <p:nvPr/>
        </p:nvSpPr>
        <p:spPr>
          <a:xfrm>
            <a:off x="1055439" y="1916831"/>
            <a:ext cx="10143864" cy="4802751"/>
          </a:xfrm>
          <a:prstGeom prst="rect">
            <a:avLst/>
          </a:prstGeom>
          <a:noFill/>
        </p:spPr>
        <p:txBody>
          <a:bodyPr wrap="square" lIns="144000" tIns="108000" rIns="144000" bIns="108000" rtlCol="0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The allocations of HNPs for participants in Tranches 1 and 2 of the Together Home program have been exhausted.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Unspent funds from closed HNPs will be reallocated to Tranches 1 and 2 participants with unmet high needs when they become available.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In this process, individuals will not be receiving access to a full package of $78,000 over the 2 years but will be approved for one off funding for individual supports as requested.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Services will be advised if and how much funding is available for reallocation in the notification for each HNP round.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There are 25 HNP available for participants in Tranche 3 of the Together Home program. </a:t>
            </a:r>
          </a:p>
        </p:txBody>
      </p:sp>
    </p:spTree>
    <p:extLst>
      <p:ext uri="{BB962C8B-B14F-4D97-AF65-F5344CB8AC3E}">
        <p14:creationId xmlns:p14="http://schemas.microsoft.com/office/powerpoint/2010/main" val="72123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28E4-3ED2-4B3B-AD16-0BA36872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89" y="592101"/>
            <a:ext cx="7562979" cy="97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</a:rPr>
              <a:t>High Needs Packages Update</a:t>
            </a:r>
            <a:br>
              <a:rPr lang="en-US" sz="4400" b="1" dirty="0">
                <a:solidFill>
                  <a:srgbClr val="FFFFFF"/>
                </a:solidFill>
              </a:rPr>
            </a:br>
            <a:r>
              <a:rPr lang="en-US" sz="4400" b="1" dirty="0">
                <a:solidFill>
                  <a:srgbClr val="FFFFFF"/>
                </a:solidFill>
              </a:rPr>
              <a:t>Q2 2021-22</a:t>
            </a:r>
            <a:r>
              <a:rPr lang="en-US" sz="3600" b="1" dirty="0">
                <a:solidFill>
                  <a:srgbClr val="FFFFFF"/>
                </a:solidFill>
              </a:rPr>
              <a:t>	</a:t>
            </a:r>
            <a:endParaRPr lang="en-AU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9D10514-39D8-43DB-9C6E-3741F0F39897}"/>
              </a:ext>
            </a:extLst>
          </p:cNvPr>
          <p:cNvGrpSpPr/>
          <p:nvPr/>
        </p:nvGrpSpPr>
        <p:grpSpPr>
          <a:xfrm>
            <a:off x="9932565" y="34999"/>
            <a:ext cx="2357985" cy="1778413"/>
            <a:chOff x="11385" y="0"/>
            <a:chExt cx="1612265" cy="137466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8497987-65B9-4247-81D2-DDB88B53C5C2}"/>
                </a:ext>
              </a:extLst>
            </p:cNvPr>
            <p:cNvGrpSpPr/>
            <p:nvPr/>
          </p:nvGrpSpPr>
          <p:grpSpPr>
            <a:xfrm>
              <a:off x="86264" y="0"/>
              <a:ext cx="1427347" cy="1319842"/>
              <a:chOff x="0" y="-64450"/>
              <a:chExt cx="4813300" cy="476345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D68E9CD-F8EF-4ECE-848D-EF1C685ED49C}"/>
                  </a:ext>
                </a:extLst>
              </p:cNvPr>
              <p:cNvGrpSpPr/>
              <p:nvPr/>
            </p:nvGrpSpPr>
            <p:grpSpPr>
              <a:xfrm>
                <a:off x="248982" y="-64450"/>
                <a:ext cx="4316243" cy="4293551"/>
                <a:chOff x="-93917" y="-64450"/>
                <a:chExt cx="4316243" cy="4293551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E9D5F390-AA23-426B-8A4F-B524C080C86E}"/>
                    </a:ext>
                  </a:extLst>
                </p:cNvPr>
                <p:cNvGrpSpPr/>
                <p:nvPr/>
              </p:nvGrpSpPr>
              <p:grpSpPr>
                <a:xfrm>
                  <a:off x="-93917" y="-64450"/>
                  <a:ext cx="4316243" cy="4293551"/>
                  <a:chOff x="-335217" y="-28075"/>
                  <a:chExt cx="4316243" cy="4574675"/>
                </a:xfrm>
              </p:grpSpPr>
              <p:sp>
                <p:nvSpPr>
                  <p:cNvPr id="11" name="Rectangle: Rounded Corners 10">
                    <a:extLst>
                      <a:ext uri="{FF2B5EF4-FFF2-40B4-BE49-F238E27FC236}">
                        <a16:creationId xmlns:a16="http://schemas.microsoft.com/office/drawing/2014/main" id="{2374021F-ADB1-40EF-ABCD-29ACCC18BD1E}"/>
                      </a:ext>
                    </a:extLst>
                  </p:cNvPr>
                  <p:cNvSpPr/>
                  <p:nvPr/>
                </p:nvSpPr>
                <p:spPr>
                  <a:xfrm>
                    <a:off x="393700" y="1714500"/>
                    <a:ext cx="2895600" cy="2832100"/>
                  </a:xfrm>
                  <a:prstGeom prst="roundRect">
                    <a:avLst/>
                  </a:prstGeom>
                  <a:solidFill>
                    <a:srgbClr val="FFC000">
                      <a:lumMod val="75000"/>
                      <a:alpha val="6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AU"/>
                  </a:p>
                </p:txBody>
              </p:sp>
              <p:sp>
                <p:nvSpPr>
                  <p:cNvPr id="12" name="Flowchart: Manual Operation 11">
                    <a:extLst>
                      <a:ext uri="{FF2B5EF4-FFF2-40B4-BE49-F238E27FC236}">
                        <a16:creationId xmlns:a16="http://schemas.microsoft.com/office/drawing/2014/main" id="{C40DEB69-3F21-4B8D-A95C-CFA151261C0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-335217" y="617454"/>
                    <a:ext cx="4316243" cy="1412508"/>
                  </a:xfrm>
                  <a:prstGeom prst="flowChartManualOperation">
                    <a:avLst/>
                  </a:prstGeom>
                  <a:solidFill>
                    <a:srgbClr val="FFC000">
                      <a:lumMod val="50000"/>
                      <a:alpha val="69804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rmAutofit fontScale="62500" lnSpcReduction="20000"/>
                  </a:bodyPr>
                  <a:lstStyle/>
                  <a:p>
                    <a:pPr algn="ctr">
                      <a:lnSpc>
                        <a:spcPct val="97000"/>
                      </a:lnSpc>
                      <a:spcAft>
                        <a:spcPts val="800"/>
                      </a:spcAft>
                    </a:pPr>
                    <a:r>
                      <a:rPr lang="en-US" sz="5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  <a:endParaRPr lang="en-AU" sz="5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Rectangle: Rounded Corners 12">
                    <a:extLst>
                      <a:ext uri="{FF2B5EF4-FFF2-40B4-BE49-F238E27FC236}">
                        <a16:creationId xmlns:a16="http://schemas.microsoft.com/office/drawing/2014/main" id="{85ABA175-E8B8-4D77-9058-B2448092B886}"/>
                      </a:ext>
                    </a:extLst>
                  </p:cNvPr>
                  <p:cNvSpPr/>
                  <p:nvPr/>
                </p:nvSpPr>
                <p:spPr>
                  <a:xfrm>
                    <a:off x="2469851" y="-28075"/>
                    <a:ext cx="409489" cy="832241"/>
                  </a:xfrm>
                  <a:prstGeom prst="roundRect">
                    <a:avLst/>
                  </a:prstGeom>
                  <a:solidFill>
                    <a:srgbClr val="7F6000">
                      <a:alpha val="30196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AU"/>
                  </a:p>
                </p:txBody>
              </p:sp>
            </p:grp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BD98F3F-077A-4329-8674-BFDA34DDD669}"/>
                    </a:ext>
                  </a:extLst>
                </p:cNvPr>
                <p:cNvSpPr/>
                <p:nvPr/>
              </p:nvSpPr>
              <p:spPr>
                <a:xfrm>
                  <a:off x="975580" y="1922135"/>
                  <a:ext cx="2255481" cy="2258014"/>
                </a:xfrm>
                <a:prstGeom prst="ellipse">
                  <a:avLst/>
                </a:prstGeom>
                <a:solidFill>
                  <a:srgbClr val="FFFF00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70000" lnSpcReduction="20000"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50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en-AU" sz="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034D8192-3F0B-4ACB-A2A2-DF08E8D762C0}"/>
                  </a:ext>
                </a:extLst>
              </p:cNvPr>
              <p:cNvSpPr/>
              <p:nvPr/>
            </p:nvSpPr>
            <p:spPr>
              <a:xfrm>
                <a:off x="0" y="3835400"/>
                <a:ext cx="4813300" cy="863600"/>
              </a:xfrm>
              <a:prstGeom prst="roundRect">
                <a:avLst/>
              </a:prstGeom>
              <a:solidFill>
                <a:srgbClr val="C00000">
                  <a:alpha val="69804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AU"/>
              </a:p>
            </p:txBody>
          </p:sp>
        </p:grpSp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90338A12-A84D-4DD2-828D-1E26EC875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767" y="256206"/>
              <a:ext cx="1169210" cy="249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 fontScale="62500" lnSpcReduction="20000"/>
            </a:bodyPr>
            <a:lstStyle/>
            <a:p>
              <a:pPr algn="ctr">
                <a:lnSpc>
                  <a:spcPct val="97000"/>
                </a:lnSpc>
                <a:spcAft>
                  <a:spcPts val="800"/>
                </a:spcAft>
              </a:pPr>
              <a:r>
                <a:rPr lang="en-AU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Together Home</a:t>
              </a: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9AA5374-2685-45D2-872B-8ABBA6964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5" y="1107329"/>
              <a:ext cx="1612265" cy="267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 fontScale="70000" lnSpcReduction="20000"/>
            </a:bodyPr>
            <a:lstStyle/>
            <a:p>
              <a:pPr algn="ctr">
                <a:lnSpc>
                  <a:spcPct val="97000"/>
                </a:lnSpc>
                <a:spcAft>
                  <a:spcPts val="800"/>
                </a:spcAft>
              </a:pPr>
              <a:r>
                <a:rPr lang="en-US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High Needs Support Package</a:t>
              </a:r>
              <a:endParaRPr lang="en-AU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DA5A55C-300F-4DBD-A639-5A84EF55B7A3}"/>
              </a:ext>
            </a:extLst>
          </p:cNvPr>
          <p:cNvSpPr txBox="1"/>
          <p:nvPr/>
        </p:nvSpPr>
        <p:spPr>
          <a:xfrm>
            <a:off x="1055439" y="1916831"/>
            <a:ext cx="10143864" cy="4802751"/>
          </a:xfrm>
          <a:prstGeom prst="rect">
            <a:avLst/>
          </a:prstGeom>
          <a:noFill/>
        </p:spPr>
        <p:txBody>
          <a:bodyPr wrap="square" lIns="144000" tIns="108000" rIns="144000" bIns="108000" rtlCol="0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HNP panel meet three times in Q2 of 2021-22.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36 referrals were received in this period, and 34 of these referrals proceeded to the HNP panel.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panel also considered 40 reviews of existing packages.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12 full HNP packages were approved by the panel. In addition, funding for individual supports were approved for 15 participants of Tranches 1 and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At the end of December 2021 86 HNP had been approved, 77 of which were still active.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Approximately $2.4 m has been allocated to date. </a:t>
            </a:r>
            <a:endParaRPr lang="en-AU" sz="28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4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roup 1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89730"/>
              </p:ext>
            </p:extLst>
          </p:nvPr>
        </p:nvGraphicFramePr>
        <p:xfrm>
          <a:off x="2019652" y="1596391"/>
          <a:ext cx="8411927" cy="4262757"/>
        </p:xfrm>
        <a:graphic>
          <a:graphicData uri="http://schemas.openxmlformats.org/drawingml/2006/table">
            <a:tbl>
              <a:tblPr bandRow="1"/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152">
                  <a:extLst>
                    <a:ext uri="{9D8B030D-6E8A-4147-A177-3AD203B41FA5}">
                      <a16:colId xmlns:a16="http://schemas.microsoft.com/office/drawing/2014/main" val="59781280"/>
                    </a:ext>
                  </a:extLst>
                </a:gridCol>
              </a:tblGrid>
              <a:tr h="62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Priorities </a:t>
                      </a:r>
                      <a:endParaRPr kumimoji="0" lang="en-US" sz="2000" dirty="0"/>
                    </a:p>
                  </a:txBody>
                  <a:tcPr marL="86400" marR="86400" marT="46799" marB="46799">
                    <a:lnL w="12700">
                      <a:solidFill>
                        <a:schemeClr val="bg2">
                          <a:lumMod val="75000"/>
                        </a:schemeClr>
                      </a:solidFill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2">
                          <a:lumMod val="75000"/>
                        </a:schemeClr>
                      </a:solidFill>
                    </a:lnT>
                    <a:lnB w="12700">
                      <a:solidFill>
                        <a:schemeClr val="bg2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2021-2022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 packages approved</a:t>
                      </a:r>
                    </a:p>
                    <a:p>
                      <a:pPr marL="0" marR="0" lvl="0" indent="0" algn="ctr" defTabSz="914400" rtl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 </a:t>
                      </a: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approvals for one off funding</a:t>
                      </a:r>
                      <a:endParaRPr kumimoji="0" lang="en-US" sz="2000" dirty="0"/>
                    </a:p>
                  </a:txBody>
                  <a:tcPr marL="86400" marR="86400" marT="46799" marB="46799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2">
                          <a:lumMod val="75000"/>
                        </a:schemeClr>
                      </a:solidFill>
                    </a:lnT>
                    <a:lnB w="12700">
                      <a:solidFill>
                        <a:schemeClr val="bg2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HNP to date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 approved packages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 approvals for one off funding</a:t>
                      </a:r>
                    </a:p>
                  </a:txBody>
                  <a:tcPr marL="86400" marR="86400" marT="46799" marB="46799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>
                          <a:lumMod val="75000"/>
                        </a:schemeClr>
                      </a:solidFill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926"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30% of packages allocated to Aboriginal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and/or/both Torres Strait Islander people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None/>
                      </a:pPr>
                      <a:endParaRPr kumimoji="0" lang="en-US" dirty="0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Other priority groups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8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921" y="243764"/>
            <a:ext cx="10509289" cy="9555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          Priority Groups</a:t>
            </a:r>
          </a:p>
        </p:txBody>
      </p:sp>
      <p:grpSp>
        <p:nvGrpSpPr>
          <p:cNvPr id="80" name="Grupa 2">
            <a:extLst>
              <a:ext uri="{FF2B5EF4-FFF2-40B4-BE49-F238E27FC236}">
                <a16:creationId xmlns:a16="http://schemas.microsoft.com/office/drawing/2014/main" id="{3F5A5A96-FD92-4138-907D-0EC3B80B608A}"/>
              </a:ext>
            </a:extLst>
          </p:cNvPr>
          <p:cNvGrpSpPr/>
          <p:nvPr/>
        </p:nvGrpSpPr>
        <p:grpSpPr>
          <a:xfrm>
            <a:off x="358332" y="1564761"/>
            <a:ext cx="1152128" cy="4743745"/>
            <a:chOff x="983432" y="1332260"/>
            <a:chExt cx="1152128" cy="4743745"/>
          </a:xfrm>
        </p:grpSpPr>
        <p:grpSp>
          <p:nvGrpSpPr>
            <p:cNvPr id="81" name="Grupa 1">
              <a:extLst>
                <a:ext uri="{FF2B5EF4-FFF2-40B4-BE49-F238E27FC236}">
                  <a16:creationId xmlns:a16="http://schemas.microsoft.com/office/drawing/2014/main" id="{B96D11FF-903B-4FDF-A9E0-180F409300C9}"/>
                </a:ext>
              </a:extLst>
            </p:cNvPr>
            <p:cNvGrpSpPr/>
            <p:nvPr/>
          </p:nvGrpSpPr>
          <p:grpSpPr>
            <a:xfrm>
              <a:off x="1073517" y="2910651"/>
              <a:ext cx="968527" cy="3165354"/>
              <a:chOff x="4416273" y="4493792"/>
              <a:chExt cx="487147" cy="1592101"/>
            </a:xfrm>
            <a:solidFill>
              <a:schemeClr val="bg2">
                <a:lumMod val="50000"/>
              </a:schemeClr>
            </a:solidFill>
          </p:grpSpPr>
          <p:sp>
            <p:nvSpPr>
              <p:cNvPr id="151" name="Oval 6">
                <a:extLst>
                  <a:ext uri="{FF2B5EF4-FFF2-40B4-BE49-F238E27FC236}">
                    <a16:creationId xmlns:a16="http://schemas.microsoft.com/office/drawing/2014/main" id="{4F50B8C2-8FE4-4B5A-8BE5-779622066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273" y="5974590"/>
                <a:ext cx="487147" cy="11130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646AC45B-6154-4AF1-9F47-BF0F33C3F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5002" y="4493792"/>
                <a:ext cx="111303" cy="1558226"/>
              </a:xfrm>
              <a:custGeom>
                <a:avLst/>
                <a:gdLst>
                  <a:gd name="T0" fmla="*/ 19 w 19"/>
                  <a:gd name="T1" fmla="*/ 263 h 266"/>
                  <a:gd name="T2" fmla="*/ 19 w 19"/>
                  <a:gd name="T3" fmla="*/ 0 h 266"/>
                  <a:gd name="T4" fmla="*/ 0 w 19"/>
                  <a:gd name="T5" fmla="*/ 0 h 266"/>
                  <a:gd name="T6" fmla="*/ 0 w 19"/>
                  <a:gd name="T7" fmla="*/ 263 h 266"/>
                  <a:gd name="T8" fmla="*/ 0 w 19"/>
                  <a:gd name="T9" fmla="*/ 263 h 266"/>
                  <a:gd name="T10" fmla="*/ 10 w 19"/>
                  <a:gd name="T11" fmla="*/ 266 h 266"/>
                  <a:gd name="T12" fmla="*/ 19 w 19"/>
                  <a:gd name="T13" fmla="*/ 263 h 266"/>
                  <a:gd name="T14" fmla="*/ 19 w 19"/>
                  <a:gd name="T15" fmla="*/ 26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66">
                    <a:moveTo>
                      <a:pt x="19" y="263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65"/>
                      <a:pt x="4" y="266"/>
                      <a:pt x="10" y="266"/>
                    </a:cubicBezTo>
                    <a:cubicBezTo>
                      <a:pt x="15" y="266"/>
                      <a:pt x="19" y="265"/>
                      <a:pt x="19" y="263"/>
                    </a:cubicBezTo>
                    <a:cubicBezTo>
                      <a:pt x="19" y="263"/>
                      <a:pt x="19" y="263"/>
                      <a:pt x="19" y="2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2" name="Grupa 154">
              <a:extLst>
                <a:ext uri="{FF2B5EF4-FFF2-40B4-BE49-F238E27FC236}">
                  <a16:creationId xmlns:a16="http://schemas.microsoft.com/office/drawing/2014/main" id="{088D4EE6-F523-4941-9F44-D52FCA8D1D1B}"/>
                </a:ext>
              </a:extLst>
            </p:cNvPr>
            <p:cNvGrpSpPr/>
            <p:nvPr/>
          </p:nvGrpSpPr>
          <p:grpSpPr>
            <a:xfrm>
              <a:off x="983432" y="1332260"/>
              <a:ext cx="1152128" cy="2601674"/>
              <a:chOff x="8528456" y="3946674"/>
              <a:chExt cx="726041" cy="1639507"/>
            </a:xfrm>
          </p:grpSpPr>
          <p:sp>
            <p:nvSpPr>
              <p:cNvPr id="83" name="Dowolny kształt: kształt 155">
                <a:extLst>
                  <a:ext uri="{FF2B5EF4-FFF2-40B4-BE49-F238E27FC236}">
                    <a16:creationId xmlns:a16="http://schemas.microsoft.com/office/drawing/2014/main" id="{D8F8A43E-4596-42E9-AF40-3866BA8C9696}"/>
                  </a:ext>
                </a:extLst>
              </p:cNvPr>
              <p:cNvSpPr/>
              <p:nvPr/>
            </p:nvSpPr>
            <p:spPr>
              <a:xfrm>
                <a:off x="8976518" y="4055822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696 h 657225"/>
                  <a:gd name="connsiteX1" fmla="*/ 218304 w 466725"/>
                  <a:gd name="connsiteY1" fmla="*/ 666371 h 657225"/>
                  <a:gd name="connsiteX2" fmla="*/ 470716 w 466725"/>
                  <a:gd name="connsiteY2" fmla="*/ 24386 h 657225"/>
                  <a:gd name="connsiteX3" fmla="*/ 23994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696"/>
                    </a:moveTo>
                    <a:cubicBezTo>
                      <a:pt x="-45539" y="395861"/>
                      <a:pt x="41139" y="596839"/>
                      <a:pt x="218304" y="666371"/>
                    </a:cubicBezTo>
                    <a:lnTo>
                      <a:pt x="470716" y="24386"/>
                    </a:lnTo>
                    <a:cubicBezTo>
                      <a:pt x="293551" y="-46099"/>
                      <a:pt x="93526" y="41531"/>
                      <a:pt x="23994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Dowolny kształt: kształt 156">
                <a:extLst>
                  <a:ext uri="{FF2B5EF4-FFF2-40B4-BE49-F238E27FC236}">
                    <a16:creationId xmlns:a16="http://schemas.microsoft.com/office/drawing/2014/main" id="{682D4DB3-1EDD-411D-A90A-7A24B1AF0861}"/>
                  </a:ext>
                </a:extLst>
              </p:cNvPr>
              <p:cNvSpPr/>
              <p:nvPr/>
            </p:nvSpPr>
            <p:spPr>
              <a:xfrm>
                <a:off x="8976518" y="4546206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304 h 657225"/>
                  <a:gd name="connsiteX1" fmla="*/ 218304 w 466725"/>
                  <a:gd name="connsiteY1" fmla="*/ 665979 h 657225"/>
                  <a:gd name="connsiteX2" fmla="*/ 470716 w 466725"/>
                  <a:gd name="connsiteY2" fmla="*/ 23994 h 657225"/>
                  <a:gd name="connsiteX3" fmla="*/ 23994 w 466725"/>
                  <a:gd name="connsiteY3" fmla="*/ 218304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304"/>
                    </a:moveTo>
                    <a:cubicBezTo>
                      <a:pt x="-45539" y="395469"/>
                      <a:pt x="41139" y="596446"/>
                      <a:pt x="218304" y="665979"/>
                    </a:cubicBezTo>
                    <a:lnTo>
                      <a:pt x="470716" y="23994"/>
                    </a:lnTo>
                    <a:cubicBezTo>
                      <a:pt x="293551" y="-45539"/>
                      <a:pt x="93526" y="41139"/>
                      <a:pt x="23994" y="218304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Dowolny kształt: kształt 157">
                <a:extLst>
                  <a:ext uri="{FF2B5EF4-FFF2-40B4-BE49-F238E27FC236}">
                    <a16:creationId xmlns:a16="http://schemas.microsoft.com/office/drawing/2014/main" id="{71C6D7AC-83DC-47B3-A898-1A766F578735}"/>
                  </a:ext>
                </a:extLst>
              </p:cNvPr>
              <p:cNvSpPr/>
              <p:nvPr/>
            </p:nvSpPr>
            <p:spPr>
              <a:xfrm>
                <a:off x="8976518" y="5036689"/>
                <a:ext cx="277979" cy="391439"/>
              </a:xfrm>
              <a:custGeom>
                <a:avLst/>
                <a:gdLst>
                  <a:gd name="connsiteX0" fmla="*/ 23994 w 466725"/>
                  <a:gd name="connsiteY0" fmla="*/ 218696 h 657225"/>
                  <a:gd name="connsiteX1" fmla="*/ 218304 w 466725"/>
                  <a:gd name="connsiteY1" fmla="*/ 666371 h 657225"/>
                  <a:gd name="connsiteX2" fmla="*/ 470716 w 466725"/>
                  <a:gd name="connsiteY2" fmla="*/ 24386 h 657225"/>
                  <a:gd name="connsiteX3" fmla="*/ 23994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23994" y="218696"/>
                    </a:moveTo>
                    <a:cubicBezTo>
                      <a:pt x="-45539" y="395861"/>
                      <a:pt x="41139" y="596839"/>
                      <a:pt x="218304" y="666371"/>
                    </a:cubicBezTo>
                    <a:lnTo>
                      <a:pt x="470716" y="24386"/>
                    </a:lnTo>
                    <a:cubicBezTo>
                      <a:pt x="293551" y="-46099"/>
                      <a:pt x="93526" y="41531"/>
                      <a:pt x="23994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Dowolny kształt: kształt 158">
                <a:extLst>
                  <a:ext uri="{FF2B5EF4-FFF2-40B4-BE49-F238E27FC236}">
                    <a16:creationId xmlns:a16="http://schemas.microsoft.com/office/drawing/2014/main" id="{66BA397C-A250-4B31-9D04-7BCCC34DE9F2}"/>
                  </a:ext>
                </a:extLst>
              </p:cNvPr>
              <p:cNvSpPr/>
              <p:nvPr/>
            </p:nvSpPr>
            <p:spPr>
              <a:xfrm>
                <a:off x="8528456" y="4055566"/>
                <a:ext cx="277979" cy="397112"/>
              </a:xfrm>
              <a:custGeom>
                <a:avLst/>
                <a:gdLst>
                  <a:gd name="connsiteX0" fmla="*/ 447675 w 466725"/>
                  <a:gd name="connsiteY0" fmla="*/ 219125 h 666750"/>
                  <a:gd name="connsiteX1" fmla="*/ 253365 w 466725"/>
                  <a:gd name="connsiteY1" fmla="*/ 666800 h 666750"/>
                  <a:gd name="connsiteX2" fmla="*/ 0 w 466725"/>
                  <a:gd name="connsiteY2" fmla="*/ 23862 h 666750"/>
                  <a:gd name="connsiteX3" fmla="*/ 447675 w 466725"/>
                  <a:gd name="connsiteY3" fmla="*/ 219125 h 66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66750">
                    <a:moveTo>
                      <a:pt x="447675" y="219125"/>
                    </a:moveTo>
                    <a:cubicBezTo>
                      <a:pt x="517208" y="396290"/>
                      <a:pt x="430530" y="597267"/>
                      <a:pt x="253365" y="666800"/>
                    </a:cubicBezTo>
                    <a:lnTo>
                      <a:pt x="0" y="23862"/>
                    </a:lnTo>
                    <a:cubicBezTo>
                      <a:pt x="177165" y="-45670"/>
                      <a:pt x="378143" y="41960"/>
                      <a:pt x="447675" y="21912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Dowolny kształt: kształt 159">
                <a:extLst>
                  <a:ext uri="{FF2B5EF4-FFF2-40B4-BE49-F238E27FC236}">
                    <a16:creationId xmlns:a16="http://schemas.microsoft.com/office/drawing/2014/main" id="{C92577B3-683A-4823-822A-BF08E1680DB0}"/>
                  </a:ext>
                </a:extLst>
              </p:cNvPr>
              <p:cNvSpPr/>
              <p:nvPr/>
            </p:nvSpPr>
            <p:spPr>
              <a:xfrm>
                <a:off x="8528456" y="4546206"/>
                <a:ext cx="277979" cy="391439"/>
              </a:xfrm>
              <a:custGeom>
                <a:avLst/>
                <a:gdLst>
                  <a:gd name="connsiteX0" fmla="*/ 447675 w 466725"/>
                  <a:gd name="connsiteY0" fmla="*/ 218304 h 657225"/>
                  <a:gd name="connsiteX1" fmla="*/ 253365 w 466725"/>
                  <a:gd name="connsiteY1" fmla="*/ 665979 h 657225"/>
                  <a:gd name="connsiteX2" fmla="*/ 0 w 466725"/>
                  <a:gd name="connsiteY2" fmla="*/ 23994 h 657225"/>
                  <a:gd name="connsiteX3" fmla="*/ 447675 w 466725"/>
                  <a:gd name="connsiteY3" fmla="*/ 218304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447675" y="218304"/>
                    </a:moveTo>
                    <a:cubicBezTo>
                      <a:pt x="517208" y="395469"/>
                      <a:pt x="430530" y="596446"/>
                      <a:pt x="253365" y="665979"/>
                    </a:cubicBezTo>
                    <a:lnTo>
                      <a:pt x="0" y="23994"/>
                    </a:lnTo>
                    <a:cubicBezTo>
                      <a:pt x="177165" y="-45539"/>
                      <a:pt x="378143" y="41139"/>
                      <a:pt x="447675" y="218304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Dowolny kształt: kształt 160">
                <a:extLst>
                  <a:ext uri="{FF2B5EF4-FFF2-40B4-BE49-F238E27FC236}">
                    <a16:creationId xmlns:a16="http://schemas.microsoft.com/office/drawing/2014/main" id="{CFEFD0DD-26DC-4579-8D19-9D2BE6372251}"/>
                  </a:ext>
                </a:extLst>
              </p:cNvPr>
              <p:cNvSpPr/>
              <p:nvPr/>
            </p:nvSpPr>
            <p:spPr>
              <a:xfrm>
                <a:off x="8528456" y="5036689"/>
                <a:ext cx="277979" cy="391439"/>
              </a:xfrm>
              <a:custGeom>
                <a:avLst/>
                <a:gdLst>
                  <a:gd name="connsiteX0" fmla="*/ 447675 w 466725"/>
                  <a:gd name="connsiteY0" fmla="*/ 218696 h 657225"/>
                  <a:gd name="connsiteX1" fmla="*/ 253365 w 466725"/>
                  <a:gd name="connsiteY1" fmla="*/ 666371 h 657225"/>
                  <a:gd name="connsiteX2" fmla="*/ 0 w 466725"/>
                  <a:gd name="connsiteY2" fmla="*/ 24386 h 657225"/>
                  <a:gd name="connsiteX3" fmla="*/ 447675 w 466725"/>
                  <a:gd name="connsiteY3" fmla="*/ 21869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725" h="657225">
                    <a:moveTo>
                      <a:pt x="447675" y="218696"/>
                    </a:moveTo>
                    <a:cubicBezTo>
                      <a:pt x="517208" y="395861"/>
                      <a:pt x="430530" y="596839"/>
                      <a:pt x="253365" y="666371"/>
                    </a:cubicBezTo>
                    <a:lnTo>
                      <a:pt x="0" y="24386"/>
                    </a:lnTo>
                    <a:cubicBezTo>
                      <a:pt x="177165" y="-46099"/>
                      <a:pt x="378143" y="41531"/>
                      <a:pt x="447675" y="21869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Dowolny kształt: kształt 161">
                <a:extLst>
                  <a:ext uri="{FF2B5EF4-FFF2-40B4-BE49-F238E27FC236}">
                    <a16:creationId xmlns:a16="http://schemas.microsoft.com/office/drawing/2014/main" id="{7B10CEB1-0496-4787-9B75-8850C68F92F1}"/>
                  </a:ext>
                </a:extLst>
              </p:cNvPr>
              <p:cNvSpPr/>
              <p:nvPr/>
            </p:nvSpPr>
            <p:spPr>
              <a:xfrm>
                <a:off x="8626599" y="3946674"/>
                <a:ext cx="527593" cy="1639507"/>
              </a:xfrm>
              <a:custGeom>
                <a:avLst/>
                <a:gdLst>
                  <a:gd name="connsiteX0" fmla="*/ 675323 w 885825"/>
                  <a:gd name="connsiteY0" fmla="*/ 2755583 h 2752725"/>
                  <a:gd name="connsiteX1" fmla="*/ 218123 w 885825"/>
                  <a:gd name="connsiteY1" fmla="*/ 2755583 h 2752725"/>
                  <a:gd name="connsiteX2" fmla="*/ 0 w 885825"/>
                  <a:gd name="connsiteY2" fmla="*/ 2537460 h 2752725"/>
                  <a:gd name="connsiteX3" fmla="*/ 0 w 885825"/>
                  <a:gd name="connsiteY3" fmla="*/ 218123 h 2752725"/>
                  <a:gd name="connsiteX4" fmla="*/ 218123 w 885825"/>
                  <a:gd name="connsiteY4" fmla="*/ 0 h 2752725"/>
                  <a:gd name="connsiteX5" fmla="*/ 675323 w 885825"/>
                  <a:gd name="connsiteY5" fmla="*/ 0 h 2752725"/>
                  <a:gd name="connsiteX6" fmla="*/ 893445 w 885825"/>
                  <a:gd name="connsiteY6" fmla="*/ 218123 h 2752725"/>
                  <a:gd name="connsiteX7" fmla="*/ 893445 w 885825"/>
                  <a:gd name="connsiteY7" fmla="*/ 2537460 h 2752725"/>
                  <a:gd name="connsiteX8" fmla="*/ 675323 w 885825"/>
                  <a:gd name="connsiteY8" fmla="*/ 2755583 h 275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5825" h="2752725">
                    <a:moveTo>
                      <a:pt x="675323" y="2755583"/>
                    </a:moveTo>
                    <a:lnTo>
                      <a:pt x="218123" y="2755583"/>
                    </a:lnTo>
                    <a:cubicBezTo>
                      <a:pt x="98108" y="2755583"/>
                      <a:pt x="0" y="2657475"/>
                      <a:pt x="0" y="2537460"/>
                    </a:cubicBezTo>
                    <a:lnTo>
                      <a:pt x="0" y="218123"/>
                    </a:lnTo>
                    <a:cubicBezTo>
                      <a:pt x="0" y="98108"/>
                      <a:pt x="98108" y="0"/>
                      <a:pt x="218123" y="0"/>
                    </a:cubicBezTo>
                    <a:lnTo>
                      <a:pt x="675323" y="0"/>
                    </a:lnTo>
                    <a:cubicBezTo>
                      <a:pt x="795338" y="0"/>
                      <a:pt x="893445" y="98108"/>
                      <a:pt x="893445" y="218123"/>
                    </a:cubicBezTo>
                    <a:lnTo>
                      <a:pt x="893445" y="2537460"/>
                    </a:lnTo>
                    <a:cubicBezTo>
                      <a:pt x="893445" y="2657475"/>
                      <a:pt x="795338" y="2755583"/>
                      <a:pt x="675323" y="2755583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2" name="Dowolny kształt: kształt 162">
                <a:extLst>
                  <a:ext uri="{FF2B5EF4-FFF2-40B4-BE49-F238E27FC236}">
                    <a16:creationId xmlns:a16="http://schemas.microsoft.com/office/drawing/2014/main" id="{E6B72469-1777-4EA5-AD87-EF69F13603E5}"/>
                  </a:ext>
                </a:extLst>
              </p:cNvPr>
              <p:cNvSpPr/>
              <p:nvPr/>
            </p:nvSpPr>
            <p:spPr>
              <a:xfrm>
                <a:off x="8704888" y="4127644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8 h 628650"/>
                  <a:gd name="connsiteX1" fmla="*/ 315278 w 628650"/>
                  <a:gd name="connsiteY1" fmla="*/ 630555 h 628650"/>
                  <a:gd name="connsiteX2" fmla="*/ 0 w 628650"/>
                  <a:gd name="connsiteY2" fmla="*/ 315278 h 628650"/>
                  <a:gd name="connsiteX3" fmla="*/ 315278 w 628650"/>
                  <a:gd name="connsiteY3" fmla="*/ 0 h 628650"/>
                  <a:gd name="connsiteX4" fmla="*/ 630555 w 628650"/>
                  <a:gd name="connsiteY4" fmla="*/ 315278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8"/>
                    </a:moveTo>
                    <a:cubicBezTo>
                      <a:pt x="630555" y="489400"/>
                      <a:pt x="489401" y="630555"/>
                      <a:pt x="315278" y="630555"/>
                    </a:cubicBezTo>
                    <a:cubicBezTo>
                      <a:pt x="141155" y="630555"/>
                      <a:pt x="0" y="489400"/>
                      <a:pt x="0" y="315278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8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6" name="Dowolny kształt: kształt 163">
                <a:extLst>
                  <a:ext uri="{FF2B5EF4-FFF2-40B4-BE49-F238E27FC236}">
                    <a16:creationId xmlns:a16="http://schemas.microsoft.com/office/drawing/2014/main" id="{1FBE3485-4892-4CD1-8B60-B2816EEF0EDC}"/>
                  </a:ext>
                </a:extLst>
              </p:cNvPr>
              <p:cNvSpPr/>
              <p:nvPr/>
            </p:nvSpPr>
            <p:spPr>
              <a:xfrm>
                <a:off x="8687869" y="4055596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2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2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2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2"/>
                    </a:cubicBezTo>
                    <a:cubicBezTo>
                      <a:pt x="13335" y="441008"/>
                      <a:pt x="13335" y="439103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7" name="Dowolny kształt: kształt 165">
                <a:extLst>
                  <a:ext uri="{FF2B5EF4-FFF2-40B4-BE49-F238E27FC236}">
                    <a16:creationId xmlns:a16="http://schemas.microsoft.com/office/drawing/2014/main" id="{2B17C16E-D64D-47D2-A0BD-4A6F45E27D7F}"/>
                  </a:ext>
                </a:extLst>
              </p:cNvPr>
              <p:cNvSpPr/>
              <p:nvPr/>
            </p:nvSpPr>
            <p:spPr>
              <a:xfrm>
                <a:off x="8704888" y="4617794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7 h 628650"/>
                  <a:gd name="connsiteX1" fmla="*/ 315278 w 628650"/>
                  <a:gd name="connsiteY1" fmla="*/ 630555 h 628650"/>
                  <a:gd name="connsiteX2" fmla="*/ 0 w 628650"/>
                  <a:gd name="connsiteY2" fmla="*/ 315277 h 628650"/>
                  <a:gd name="connsiteX3" fmla="*/ 315278 w 628650"/>
                  <a:gd name="connsiteY3" fmla="*/ 0 h 628650"/>
                  <a:gd name="connsiteX4" fmla="*/ 630555 w 628650"/>
                  <a:gd name="connsiteY4" fmla="*/ 315277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7"/>
                    </a:moveTo>
                    <a:cubicBezTo>
                      <a:pt x="630555" y="489400"/>
                      <a:pt x="489401" y="630555"/>
                      <a:pt x="315278" y="630555"/>
                    </a:cubicBezTo>
                    <a:cubicBezTo>
                      <a:pt x="141155" y="630555"/>
                      <a:pt x="0" y="489400"/>
                      <a:pt x="0" y="315277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8" name="Dowolny kształt: kształt 166">
                <a:extLst>
                  <a:ext uri="{FF2B5EF4-FFF2-40B4-BE49-F238E27FC236}">
                    <a16:creationId xmlns:a16="http://schemas.microsoft.com/office/drawing/2014/main" id="{C91EC43E-F3D9-446B-A30F-59E405EB4A49}"/>
                  </a:ext>
                </a:extLst>
              </p:cNvPr>
              <p:cNvSpPr/>
              <p:nvPr/>
            </p:nvSpPr>
            <p:spPr>
              <a:xfrm>
                <a:off x="8687869" y="4546313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3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3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3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3"/>
                    </a:cubicBezTo>
                    <a:cubicBezTo>
                      <a:pt x="13335" y="441008"/>
                      <a:pt x="13335" y="438150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Dowolny kształt: kształt 167">
                <a:extLst>
                  <a:ext uri="{FF2B5EF4-FFF2-40B4-BE49-F238E27FC236}">
                    <a16:creationId xmlns:a16="http://schemas.microsoft.com/office/drawing/2014/main" id="{E3202383-B2F5-46F8-AC59-7A1CD4A7DBD9}"/>
                  </a:ext>
                </a:extLst>
              </p:cNvPr>
              <p:cNvSpPr/>
              <p:nvPr/>
            </p:nvSpPr>
            <p:spPr>
              <a:xfrm>
                <a:off x="8704888" y="5108511"/>
                <a:ext cx="374421" cy="374420"/>
              </a:xfrm>
              <a:custGeom>
                <a:avLst/>
                <a:gdLst>
                  <a:gd name="connsiteX0" fmla="*/ 630555 w 628650"/>
                  <a:gd name="connsiteY0" fmla="*/ 315277 h 628650"/>
                  <a:gd name="connsiteX1" fmla="*/ 315278 w 628650"/>
                  <a:gd name="connsiteY1" fmla="*/ 630555 h 628650"/>
                  <a:gd name="connsiteX2" fmla="*/ 0 w 628650"/>
                  <a:gd name="connsiteY2" fmla="*/ 315277 h 628650"/>
                  <a:gd name="connsiteX3" fmla="*/ 315278 w 628650"/>
                  <a:gd name="connsiteY3" fmla="*/ 0 h 628650"/>
                  <a:gd name="connsiteX4" fmla="*/ 630555 w 628650"/>
                  <a:gd name="connsiteY4" fmla="*/ 315277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628650">
                    <a:moveTo>
                      <a:pt x="630555" y="315277"/>
                    </a:moveTo>
                    <a:cubicBezTo>
                      <a:pt x="630555" y="489401"/>
                      <a:pt x="489401" y="630555"/>
                      <a:pt x="315278" y="630555"/>
                    </a:cubicBezTo>
                    <a:cubicBezTo>
                      <a:pt x="141155" y="630555"/>
                      <a:pt x="0" y="489401"/>
                      <a:pt x="0" y="315277"/>
                    </a:cubicBezTo>
                    <a:cubicBezTo>
                      <a:pt x="0" y="141155"/>
                      <a:pt x="141155" y="0"/>
                      <a:pt x="315278" y="0"/>
                    </a:cubicBezTo>
                    <a:cubicBezTo>
                      <a:pt x="489401" y="0"/>
                      <a:pt x="630555" y="141155"/>
                      <a:pt x="630555" y="31527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0" name="Dowolny kształt: kształt 168">
                <a:extLst>
                  <a:ext uri="{FF2B5EF4-FFF2-40B4-BE49-F238E27FC236}">
                    <a16:creationId xmlns:a16="http://schemas.microsoft.com/office/drawing/2014/main" id="{C3D910C8-6ECD-4F90-B48F-306176CE769E}"/>
                  </a:ext>
                </a:extLst>
              </p:cNvPr>
              <p:cNvSpPr/>
              <p:nvPr/>
            </p:nvSpPr>
            <p:spPr>
              <a:xfrm>
                <a:off x="8687869" y="5037031"/>
                <a:ext cx="408459" cy="260960"/>
              </a:xfrm>
              <a:custGeom>
                <a:avLst/>
                <a:gdLst>
                  <a:gd name="connsiteX0" fmla="*/ 13335 w 685800"/>
                  <a:gd name="connsiteY0" fmla="*/ 436245 h 438150"/>
                  <a:gd name="connsiteX1" fmla="*/ 344805 w 685800"/>
                  <a:gd name="connsiteY1" fmla="*/ 104775 h 438150"/>
                  <a:gd name="connsiteX2" fmla="*/ 675323 w 685800"/>
                  <a:gd name="connsiteY2" fmla="*/ 436245 h 438150"/>
                  <a:gd name="connsiteX3" fmla="*/ 675323 w 685800"/>
                  <a:gd name="connsiteY3" fmla="*/ 442913 h 438150"/>
                  <a:gd name="connsiteX4" fmla="*/ 689610 w 685800"/>
                  <a:gd name="connsiteY4" fmla="*/ 344805 h 438150"/>
                  <a:gd name="connsiteX5" fmla="*/ 344805 w 685800"/>
                  <a:gd name="connsiteY5" fmla="*/ 0 h 438150"/>
                  <a:gd name="connsiteX6" fmla="*/ 0 w 685800"/>
                  <a:gd name="connsiteY6" fmla="*/ 344805 h 438150"/>
                  <a:gd name="connsiteX7" fmla="*/ 14288 w 685800"/>
                  <a:gd name="connsiteY7" fmla="*/ 442913 h 438150"/>
                  <a:gd name="connsiteX8" fmla="*/ 13335 w 685800"/>
                  <a:gd name="connsiteY8" fmla="*/ 436245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5800" h="438150">
                    <a:moveTo>
                      <a:pt x="13335" y="436245"/>
                    </a:moveTo>
                    <a:cubicBezTo>
                      <a:pt x="13335" y="253365"/>
                      <a:pt x="161925" y="104775"/>
                      <a:pt x="344805" y="104775"/>
                    </a:cubicBezTo>
                    <a:cubicBezTo>
                      <a:pt x="527685" y="104775"/>
                      <a:pt x="675323" y="253365"/>
                      <a:pt x="675323" y="436245"/>
                    </a:cubicBezTo>
                    <a:cubicBezTo>
                      <a:pt x="675323" y="438150"/>
                      <a:pt x="675323" y="441008"/>
                      <a:pt x="675323" y="442913"/>
                    </a:cubicBezTo>
                    <a:cubicBezTo>
                      <a:pt x="684848" y="411480"/>
                      <a:pt x="689610" y="379095"/>
                      <a:pt x="689610" y="344805"/>
                    </a:cubicBezTo>
                    <a:cubicBezTo>
                      <a:pt x="689610" y="154305"/>
                      <a:pt x="535305" y="0"/>
                      <a:pt x="344805" y="0"/>
                    </a:cubicBezTo>
                    <a:cubicBezTo>
                      <a:pt x="154305" y="0"/>
                      <a:pt x="0" y="154305"/>
                      <a:pt x="0" y="344805"/>
                    </a:cubicBezTo>
                    <a:cubicBezTo>
                      <a:pt x="0" y="379095"/>
                      <a:pt x="4763" y="411480"/>
                      <a:pt x="14288" y="442913"/>
                    </a:cubicBezTo>
                    <a:cubicBezTo>
                      <a:pt x="13335" y="440055"/>
                      <a:pt x="13335" y="438150"/>
                      <a:pt x="13335" y="4362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Dowolny kształt: kształt 117">
            <a:extLst>
              <a:ext uri="{FF2B5EF4-FFF2-40B4-BE49-F238E27FC236}">
                <a16:creationId xmlns:a16="http://schemas.microsoft.com/office/drawing/2014/main" id="{715C2029-E747-4B8F-AB18-A8A7C26DC10F}"/>
              </a:ext>
            </a:extLst>
          </p:cNvPr>
          <p:cNvSpPr/>
          <p:nvPr/>
        </p:nvSpPr>
        <p:spPr>
          <a:xfrm>
            <a:off x="5940008" y="3431519"/>
            <a:ext cx="740971" cy="741695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62%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Dowolny kształt: kształt 117">
            <a:extLst>
              <a:ext uri="{FF2B5EF4-FFF2-40B4-BE49-F238E27FC236}">
                <a16:creationId xmlns:a16="http://schemas.microsoft.com/office/drawing/2014/main" id="{1BD1AC89-7BC6-4ADA-845E-276E462BA5ED}"/>
              </a:ext>
            </a:extLst>
          </p:cNvPr>
          <p:cNvSpPr/>
          <p:nvPr/>
        </p:nvSpPr>
        <p:spPr>
          <a:xfrm>
            <a:off x="5940008" y="4890761"/>
            <a:ext cx="740971" cy="741695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74%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Dowolny kształt: kształt 117">
            <a:extLst>
              <a:ext uri="{FF2B5EF4-FFF2-40B4-BE49-F238E27FC236}">
                <a16:creationId xmlns:a16="http://schemas.microsoft.com/office/drawing/2014/main" id="{39E56FBD-8210-4D75-961A-820FC655AEEE}"/>
              </a:ext>
            </a:extLst>
          </p:cNvPr>
          <p:cNvSpPr/>
          <p:nvPr/>
        </p:nvSpPr>
        <p:spPr>
          <a:xfrm>
            <a:off x="8636984" y="4890760"/>
            <a:ext cx="740971" cy="741695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58%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wolny kształt: kształt 117">
            <a:extLst>
              <a:ext uri="{FF2B5EF4-FFF2-40B4-BE49-F238E27FC236}">
                <a16:creationId xmlns:a16="http://schemas.microsoft.com/office/drawing/2014/main" id="{28801C6F-B2B8-48C4-A7F3-4C0E12565142}"/>
              </a:ext>
            </a:extLst>
          </p:cNvPr>
          <p:cNvSpPr/>
          <p:nvPr/>
        </p:nvSpPr>
        <p:spPr>
          <a:xfrm>
            <a:off x="8636984" y="3424740"/>
            <a:ext cx="740971" cy="741695"/>
          </a:xfrm>
          <a:custGeom>
            <a:avLst/>
            <a:gdLst>
              <a:gd name="connsiteX0" fmla="*/ 630555 w 628650"/>
              <a:gd name="connsiteY0" fmla="*/ 315278 h 628650"/>
              <a:gd name="connsiteX1" fmla="*/ 315278 w 628650"/>
              <a:gd name="connsiteY1" fmla="*/ 630555 h 628650"/>
              <a:gd name="connsiteX2" fmla="*/ 0 w 628650"/>
              <a:gd name="connsiteY2" fmla="*/ 315278 h 628650"/>
              <a:gd name="connsiteX3" fmla="*/ 315278 w 628650"/>
              <a:gd name="connsiteY3" fmla="*/ 0 h 628650"/>
              <a:gd name="connsiteX4" fmla="*/ 630555 w 628650"/>
              <a:gd name="connsiteY4" fmla="*/ 315278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628650">
                <a:moveTo>
                  <a:pt x="630555" y="315278"/>
                </a:moveTo>
                <a:cubicBezTo>
                  <a:pt x="630555" y="489400"/>
                  <a:pt x="489401" y="630555"/>
                  <a:pt x="315278" y="630555"/>
                </a:cubicBezTo>
                <a:cubicBezTo>
                  <a:pt x="141155" y="630555"/>
                  <a:pt x="0" y="489400"/>
                  <a:pt x="0" y="315278"/>
                </a:cubicBezTo>
                <a:cubicBezTo>
                  <a:pt x="0" y="141155"/>
                  <a:pt x="141155" y="0"/>
                  <a:pt x="315278" y="0"/>
                </a:cubicBezTo>
                <a:cubicBezTo>
                  <a:pt x="489401" y="0"/>
                  <a:pt x="630555" y="141155"/>
                  <a:pt x="630555" y="3152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41%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FA8FCC-D4AB-429F-81CC-920934C3DB05}"/>
              </a:ext>
            </a:extLst>
          </p:cNvPr>
          <p:cNvSpPr txBox="1"/>
          <p:nvPr/>
        </p:nvSpPr>
        <p:spPr>
          <a:xfrm>
            <a:off x="3048000" y="32471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C09B48-B06A-40BD-89F0-F5F3EA4C2494}"/>
              </a:ext>
            </a:extLst>
          </p:cNvPr>
          <p:cNvSpPr txBox="1"/>
          <p:nvPr/>
        </p:nvSpPr>
        <p:spPr>
          <a:xfrm>
            <a:off x="3048000" y="32471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51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A6A0D9F-F370-4EF6-B04D-C50BCDA79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090916"/>
              </p:ext>
            </p:extLst>
          </p:nvPr>
        </p:nvGraphicFramePr>
        <p:xfrm>
          <a:off x="609600" y="381000"/>
          <a:ext cx="10972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0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C44165-DA04-4D8E-B1F4-D7C1DFD63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918972"/>
              </p:ext>
            </p:extLst>
          </p:nvPr>
        </p:nvGraphicFramePr>
        <p:xfrm>
          <a:off x="658427" y="401715"/>
          <a:ext cx="10875145" cy="605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2ACAAD-57AF-45BE-B0A4-E822A1F8ECF4}"/>
              </a:ext>
            </a:extLst>
          </p:cNvPr>
          <p:cNvSpPr txBox="1"/>
          <p:nvPr/>
        </p:nvSpPr>
        <p:spPr>
          <a:xfrm>
            <a:off x="7892249" y="4971494"/>
            <a:ext cx="3098307" cy="914400"/>
          </a:xfrm>
          <a:prstGeom prst="rect">
            <a:avLst/>
          </a:prstGeom>
          <a:noFill/>
        </p:spPr>
        <p:txBody>
          <a:bodyPr wrap="none" lIns="144000" tIns="108000" rIns="144000" bIns="108000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Total $431,341.63</a:t>
            </a:r>
            <a:endParaRPr lang="en-AU" sz="3200" b="1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1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CD30B-F1CA-42C2-B332-475DDA01424E}"/>
              </a:ext>
            </a:extLst>
          </p:cNvPr>
          <p:cNvSpPr txBox="1"/>
          <p:nvPr/>
        </p:nvSpPr>
        <p:spPr>
          <a:xfrm>
            <a:off x="7701704" y="5046133"/>
            <a:ext cx="2794280" cy="790223"/>
          </a:xfrm>
          <a:prstGeom prst="rect">
            <a:avLst/>
          </a:prstGeom>
          <a:noFill/>
        </p:spPr>
        <p:txBody>
          <a:bodyPr wrap="none" lIns="144000" tIns="108000" rIns="144000" bIns="108000" rtlCol="0" anchor="ctr">
            <a:noAutofit/>
          </a:bodyPr>
          <a:lstStyle/>
          <a:p>
            <a:pPr algn="ctr"/>
            <a:endParaRPr lang="en-AU" sz="2400" dirty="0" err="1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1D08E91-E108-4076-9F73-B8D72D35D3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858137"/>
              </p:ext>
            </p:extLst>
          </p:nvPr>
        </p:nvGraphicFramePr>
        <p:xfrm>
          <a:off x="534140" y="435005"/>
          <a:ext cx="11123720" cy="603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229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e infoDiagram.com template">
  <a:themeElements>
    <a:clrScheme name="infoDiagram_new">
      <a:dk1>
        <a:sysClr val="windowText" lastClr="000000"/>
      </a:dk1>
      <a:lt1>
        <a:sysClr val="window" lastClr="FFFFFF"/>
      </a:lt1>
      <a:dk2>
        <a:srgbClr val="1A5882"/>
      </a:dk2>
      <a:lt2>
        <a:srgbClr val="E4E8EC"/>
      </a:lt2>
      <a:accent1>
        <a:srgbClr val="00A4DE"/>
      </a:accent1>
      <a:accent2>
        <a:srgbClr val="85096A"/>
      </a:accent2>
      <a:accent3>
        <a:srgbClr val="6D7689"/>
      </a:accent3>
      <a:accent4>
        <a:srgbClr val="159794"/>
      </a:accent4>
      <a:accent5>
        <a:srgbClr val="FFAA19"/>
      </a:accent5>
      <a:accent6>
        <a:srgbClr val="90CF03"/>
      </a:accent6>
      <a:hlink>
        <a:srgbClr val="00A4DE"/>
      </a:hlink>
      <a:folHlink>
        <a:srgbClr val="85096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tIns="108000" rIns="144000" bIns="108000" rtlCol="0" anchor="ctr">
        <a:noAutofit/>
      </a:bodyPr>
      <a:lstStyle>
        <a:defPPr algn="ctr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yl prezentacji" id="{18385F85-86E8-4FCE-B328-A63F3718FBE6}" vid="{3F8292D1-9287-4044-946E-F0EFE778BD7F}"/>
    </a:ext>
  </a:extLst>
</a:theme>
</file>

<file path=ppt/theme/theme2.xml><?xml version="1.0" encoding="utf-8"?>
<a:theme xmlns:a="http://schemas.openxmlformats.org/drawingml/2006/main" name="1_Motive infoDiagram.com template">
  <a:themeElements>
    <a:clrScheme name="infoDiagram_new">
      <a:dk1>
        <a:sysClr val="windowText" lastClr="000000"/>
      </a:dk1>
      <a:lt1>
        <a:sysClr val="window" lastClr="FFFFFF"/>
      </a:lt1>
      <a:dk2>
        <a:srgbClr val="1A5882"/>
      </a:dk2>
      <a:lt2>
        <a:srgbClr val="E4E8EC"/>
      </a:lt2>
      <a:accent1>
        <a:srgbClr val="00A4DE"/>
      </a:accent1>
      <a:accent2>
        <a:srgbClr val="85096A"/>
      </a:accent2>
      <a:accent3>
        <a:srgbClr val="6D7689"/>
      </a:accent3>
      <a:accent4>
        <a:srgbClr val="159794"/>
      </a:accent4>
      <a:accent5>
        <a:srgbClr val="FFAA19"/>
      </a:accent5>
      <a:accent6>
        <a:srgbClr val="90CF03"/>
      </a:accent6>
      <a:hlink>
        <a:srgbClr val="00A4DE"/>
      </a:hlink>
      <a:folHlink>
        <a:srgbClr val="85096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tIns="108000" rIns="144000" bIns="108000" rtlCol="0" anchor="ctr">
        <a:noAutofit/>
      </a:bodyPr>
      <a:lstStyle>
        <a:defPPr algn="ctr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yl prezentacji" id="{18385F85-86E8-4FCE-B328-A63F3718FBE6}" vid="{3F8292D1-9287-4044-946E-F0EFE778BD7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811A2338B049B25C4055607BE55E" ma:contentTypeVersion="12" ma:contentTypeDescription="Create a new document." ma:contentTypeScope="" ma:versionID="9f1c25fdfe62d7fb4d40d7f8860d3e4f">
  <xsd:schema xmlns:xsd="http://www.w3.org/2001/XMLSchema" xmlns:xs="http://www.w3.org/2001/XMLSchema" xmlns:p="http://schemas.microsoft.com/office/2006/metadata/properties" xmlns:ns2="74c8a7ad-ebd9-4e37-b952-0ea43b24b612" xmlns:ns3="4f9f1126-b5ca-4583-bb29-3f87ad42ee88" targetNamespace="http://schemas.microsoft.com/office/2006/metadata/properties" ma:root="true" ma:fieldsID="37a4cd214714a260f09de9dba68027ac" ns2:_="" ns3:_="">
    <xsd:import namespace="74c8a7ad-ebd9-4e37-b952-0ea43b24b612"/>
    <xsd:import namespace="4f9f1126-b5ca-4583-bb29-3f87ad42ee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8a7ad-ebd9-4e37-b952-0ea43b24b6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f1126-b5ca-4583-bb29-3f87ad42ee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D75E5-3C11-4822-8078-1AE3DE99B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8a7ad-ebd9-4e37-b952-0ea43b24b612"/>
    <ds:schemaRef ds:uri="4f9f1126-b5ca-4583-bb29-3f87ad42ee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CD500-5C6D-438C-8220-7713B9F85D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B4D9AF-C948-4DE9-8AFF-B54D658F28A0}">
  <ds:schemaRefs>
    <ds:schemaRef ds:uri="http://purl.org/dc/elements/1.1/"/>
    <ds:schemaRef ds:uri="http://purl.org/dc/terms/"/>
    <ds:schemaRef ds:uri="4f9f1126-b5ca-4583-bb29-3f87ad42ee88"/>
    <ds:schemaRef ds:uri="74c8a7ad-ebd9-4e37-b952-0ea43b24b612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329</Words>
  <Application>Microsoft Office PowerPoint</Application>
  <PresentationFormat>Widescreen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Motive infoDiagram.com template</vt:lpstr>
      <vt:lpstr>1_Motive infoDiagram.com template</vt:lpstr>
      <vt:lpstr>High Needs Packages Update Q2 2021-22 </vt:lpstr>
      <vt:lpstr>High Needs Packages Update Q2 2021-22 </vt:lpstr>
      <vt:lpstr>          Priority Groups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O'Donnell</dc:creator>
  <cp:lastModifiedBy>Emily O'Donnell</cp:lastModifiedBy>
  <cp:revision>56</cp:revision>
  <dcterms:created xsi:type="dcterms:W3CDTF">2021-08-13T06:21:59Z</dcterms:created>
  <dcterms:modified xsi:type="dcterms:W3CDTF">2022-01-21T00:43:23Z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0x0101006E87811A2338B049B25C4055607BE55E</vt:lpwstr>
  </property>
</Properties>
</file>